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6" r:id="rId7"/>
    <p:sldId id="262" r:id="rId8"/>
    <p:sldId id="267" r:id="rId9"/>
    <p:sldId id="263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921C-B2BF-4E7E-8575-F6F34F99544A}" type="datetimeFigureOut">
              <a:rPr lang="es-ES" smtClean="0"/>
              <a:pPr/>
              <a:t>19/02/2014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E06-1426-4929-AB56-5640651535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921C-B2BF-4E7E-8575-F6F34F99544A}" type="datetimeFigureOut">
              <a:rPr lang="es-ES" smtClean="0"/>
              <a:pPr/>
              <a:t>19/02/2014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E06-1426-4929-AB56-5640651535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921C-B2BF-4E7E-8575-F6F34F99544A}" type="datetimeFigureOut">
              <a:rPr lang="es-ES" smtClean="0"/>
              <a:pPr/>
              <a:t>19/02/2014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E06-1426-4929-AB56-5640651535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921C-B2BF-4E7E-8575-F6F34F99544A}" type="datetimeFigureOut">
              <a:rPr lang="es-ES" smtClean="0"/>
              <a:pPr/>
              <a:t>19/02/2014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E06-1426-4929-AB56-5640651535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921C-B2BF-4E7E-8575-F6F34F99544A}" type="datetimeFigureOut">
              <a:rPr lang="es-ES" smtClean="0"/>
              <a:pPr/>
              <a:t>19/02/2014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E06-1426-4929-AB56-5640651535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921C-B2BF-4E7E-8575-F6F34F99544A}" type="datetimeFigureOut">
              <a:rPr lang="es-ES" smtClean="0"/>
              <a:pPr/>
              <a:t>19/02/2014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E06-1426-4929-AB56-5640651535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921C-B2BF-4E7E-8575-F6F34F99544A}" type="datetimeFigureOut">
              <a:rPr lang="es-ES" smtClean="0"/>
              <a:pPr/>
              <a:t>19/02/2014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E06-1426-4929-AB56-5640651535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921C-B2BF-4E7E-8575-F6F34F99544A}" type="datetimeFigureOut">
              <a:rPr lang="es-ES" smtClean="0"/>
              <a:pPr/>
              <a:t>19/02/2014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E06-1426-4929-AB56-5640651535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921C-B2BF-4E7E-8575-F6F34F99544A}" type="datetimeFigureOut">
              <a:rPr lang="es-ES" smtClean="0"/>
              <a:pPr/>
              <a:t>19/02/2014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E06-1426-4929-AB56-5640651535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921C-B2BF-4E7E-8575-F6F34F99544A}" type="datetimeFigureOut">
              <a:rPr lang="es-ES" smtClean="0"/>
              <a:pPr/>
              <a:t>19/02/2014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E06-1426-4929-AB56-5640651535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0921C-B2BF-4E7E-8575-F6F34F99544A}" type="datetimeFigureOut">
              <a:rPr lang="es-ES" smtClean="0"/>
              <a:pPr/>
              <a:t>19/02/2014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5FE06-1426-4929-AB56-5640651535E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Georgia" pitchFamily="18" charset="0"/>
              </a:defRPr>
            </a:lvl1pPr>
          </a:lstStyle>
          <a:p>
            <a:fld id="{0470921C-B2BF-4E7E-8575-F6F34F99544A}" type="datetimeFigureOut">
              <a:rPr lang="es-ES" smtClean="0"/>
              <a:pPr/>
              <a:t>19/02/2014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Georgia" pitchFamily="18" charset="0"/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rgia" pitchFamily="18" charset="0"/>
              </a:defRPr>
            </a:lvl1pPr>
          </a:lstStyle>
          <a:p>
            <a:fld id="{3EE5FE06-1426-4929-AB56-5640651535E2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history.com/shows/mankind-the-story-of-all-of-us/videos/mankind-the-story-of-all-of-us-bronz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shows/mankind-the-story-of-all-of-us/videos/mankind-the-story-of-all-of-us-iron-age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4071934" cy="264318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Unit 8: The Metal Age </a:t>
            </a:r>
            <a:r>
              <a:rPr lang="en-US" b="1" dirty="0" smtClean="0"/>
              <a:t>Introduction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57686" y="0"/>
            <a:ext cx="4786314" cy="385762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At the end </a:t>
            </a:r>
            <a:r>
              <a:rPr lang="en-US" dirty="0"/>
              <a:t>of </a:t>
            </a:r>
            <a:r>
              <a:rPr lang="en-US" dirty="0" smtClean="0"/>
              <a:t>the Neolithic </a:t>
            </a:r>
            <a:r>
              <a:rPr lang="en-US" dirty="0"/>
              <a:t>era, </a:t>
            </a:r>
            <a:r>
              <a:rPr lang="en-US" dirty="0" smtClean="0"/>
              <a:t>people discovered  </a:t>
            </a:r>
            <a:r>
              <a:rPr lang="en-US" b="1" dirty="0"/>
              <a:t>metallurgy (extracting metal from ore) </a:t>
            </a:r>
            <a:endParaRPr lang="es-ES" b="1" dirty="0"/>
          </a:p>
          <a:p>
            <a:pPr>
              <a:buNone/>
            </a:pPr>
            <a:r>
              <a:rPr lang="en-US" b="1" dirty="0"/>
              <a:t>3 Ages </a:t>
            </a:r>
            <a:r>
              <a:rPr lang="en-US" dirty="0"/>
              <a:t>(</a:t>
            </a:r>
            <a:r>
              <a:rPr lang="en-US" dirty="0" smtClean="0"/>
              <a:t>transitions based on the metals they used and </a:t>
            </a:r>
            <a:r>
              <a:rPr lang="en-US" dirty="0"/>
              <a:t>vary by place</a:t>
            </a:r>
            <a:r>
              <a:rPr lang="en-US" dirty="0" smtClean="0"/>
              <a:t>)</a:t>
            </a:r>
            <a:endParaRPr lang="es-ES" dirty="0"/>
          </a:p>
          <a:p>
            <a:r>
              <a:rPr lang="en-US" b="1" dirty="0"/>
              <a:t>The Copper Age</a:t>
            </a:r>
            <a:endParaRPr lang="es-ES" b="1" dirty="0"/>
          </a:p>
          <a:p>
            <a:r>
              <a:rPr lang="en-US" b="1" dirty="0"/>
              <a:t>The Bronze Age</a:t>
            </a:r>
            <a:endParaRPr lang="es-ES" b="1" dirty="0"/>
          </a:p>
          <a:p>
            <a:r>
              <a:rPr lang="en-US" b="1" dirty="0"/>
              <a:t>The Iron Age</a:t>
            </a:r>
            <a:endParaRPr lang="es-ES" b="1" dirty="0"/>
          </a:p>
          <a:p>
            <a:pPr>
              <a:buNone/>
            </a:pPr>
            <a:endParaRPr lang="es-ES" dirty="0"/>
          </a:p>
        </p:txBody>
      </p:sp>
      <p:pic>
        <p:nvPicPr>
          <p:cNvPr id="12290" name="Picture 2" descr="http://t3.gstatic.com/images?q=tbn:ANd9GcQwf4vHkdXHXaIXFrtDpt5WmcNmMIRSwoGmfNB-cJfFBDVt9HPLQ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5" y="3876674"/>
            <a:ext cx="5000625" cy="1481152"/>
          </a:xfrm>
          <a:prstGeom prst="rect">
            <a:avLst/>
          </a:prstGeom>
          <a:noFill/>
        </p:spPr>
      </p:pic>
      <p:pic>
        <p:nvPicPr>
          <p:cNvPr id="12294" name="Picture 6" descr="http://www.krugerpark.co.za/images/iron-age-tools-2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14554"/>
            <a:ext cx="4214810" cy="3143272"/>
          </a:xfrm>
          <a:prstGeom prst="rect">
            <a:avLst/>
          </a:prstGeom>
          <a:noFill/>
        </p:spPr>
      </p:pic>
      <p:pic>
        <p:nvPicPr>
          <p:cNvPr id="12296" name="Picture 8" descr="https://upload.wikimedia.org/wikipedia/en/timeline/e9b30358ab1ba374503ab81608a70d0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57827"/>
            <a:ext cx="9144000" cy="1500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8858280" cy="10001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-The</a:t>
            </a:r>
            <a:r>
              <a:rPr lang="en-US" b="1" dirty="0" smtClean="0"/>
              <a:t> </a:t>
            </a:r>
            <a:r>
              <a:rPr lang="en-US" b="1" u="sng" dirty="0" smtClean="0">
                <a:solidFill>
                  <a:srgbClr val="00B0F0"/>
                </a:solidFill>
              </a:rPr>
              <a:t>Iron </a:t>
            </a:r>
            <a:r>
              <a:rPr lang="en-US" b="1" u="sng" dirty="0">
                <a:solidFill>
                  <a:srgbClr val="00B0F0"/>
                </a:solidFill>
              </a:rPr>
              <a:t>Age </a:t>
            </a:r>
            <a:r>
              <a:rPr lang="en-US" dirty="0"/>
              <a:t>is last in prehistory. </a:t>
            </a:r>
            <a:r>
              <a:rPr lang="en-US" b="1" dirty="0"/>
              <a:t>Writing discovered </a:t>
            </a:r>
            <a:r>
              <a:rPr lang="en-US" b="1" dirty="0" smtClean="0"/>
              <a:t>3500BC, beginning history</a:t>
            </a:r>
            <a:r>
              <a:rPr lang="en-US" dirty="0" smtClean="0"/>
              <a:t>.</a:t>
            </a:r>
            <a:endParaRPr lang="es-ES" dirty="0"/>
          </a:p>
          <a:p>
            <a:pPr>
              <a:buNone/>
            </a:pPr>
            <a:endParaRPr lang="es-ES" dirty="0"/>
          </a:p>
        </p:txBody>
      </p:sp>
      <p:pic>
        <p:nvPicPr>
          <p:cNvPr id="11266" name="Picture 2" descr="http://1.bp.blogspot.com/-dYJsbZf-FWY/UaOiZLRD3FI/AAAAAAAABKI/R6IFj4UVfEk/s640/timeli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4176"/>
            <a:ext cx="8786842" cy="5793824"/>
          </a:xfrm>
          <a:prstGeom prst="rect">
            <a:avLst/>
          </a:prstGeom>
          <a:noFill/>
        </p:spPr>
      </p:pic>
      <p:cxnSp>
        <p:nvCxnSpPr>
          <p:cNvPr id="7" name="6 Conector recto de flecha"/>
          <p:cNvCxnSpPr/>
          <p:nvPr/>
        </p:nvCxnSpPr>
        <p:spPr>
          <a:xfrm rot="16200000" flipH="1">
            <a:off x="878662" y="1764487"/>
            <a:ext cx="3357584" cy="6858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357166"/>
            <a:ext cx="3071802" cy="35719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SOCIETY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714356"/>
            <a:ext cx="5357818" cy="614364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METALLURGY CAUSED:</a:t>
            </a:r>
            <a:endParaRPr lang="es-ES" b="1" dirty="0"/>
          </a:p>
          <a:p>
            <a:pPr>
              <a:buNone/>
            </a:pPr>
            <a:r>
              <a:rPr lang="en-US" b="1" dirty="0">
                <a:sym typeface="Wingdings"/>
              </a:rPr>
              <a:t></a:t>
            </a:r>
            <a:r>
              <a:rPr lang="en-US" b="1" dirty="0"/>
              <a:t> </a:t>
            </a:r>
            <a:r>
              <a:rPr lang="en-US" dirty="0"/>
              <a:t>greater specialization of labor</a:t>
            </a:r>
            <a:endParaRPr lang="es-ES" dirty="0"/>
          </a:p>
          <a:p>
            <a:pPr>
              <a:buNone/>
            </a:pPr>
            <a:r>
              <a:rPr lang="en-US" b="1" dirty="0">
                <a:sym typeface="Wingdings"/>
              </a:rPr>
              <a:t></a:t>
            </a:r>
            <a:r>
              <a:rPr lang="en-US" b="1" dirty="0">
                <a:solidFill>
                  <a:srgbClr val="FF0000"/>
                </a:solidFill>
              </a:rPr>
              <a:t>social </a:t>
            </a:r>
            <a:r>
              <a:rPr lang="en-US" b="1" dirty="0" smtClean="0">
                <a:solidFill>
                  <a:srgbClr val="FF0000"/>
                </a:solidFill>
              </a:rPr>
              <a:t>differences  </a:t>
            </a:r>
            <a:r>
              <a:rPr lang="en-US" b="1" dirty="0" smtClean="0"/>
              <a:t>(metal </a:t>
            </a:r>
            <a:r>
              <a:rPr lang="en-US" b="1" dirty="0"/>
              <a:t>= symbol of </a:t>
            </a:r>
            <a:r>
              <a:rPr lang="en-US" b="1" dirty="0" smtClean="0"/>
              <a:t>wealth)</a:t>
            </a:r>
            <a:endParaRPr lang="es-ES" b="1" dirty="0"/>
          </a:p>
          <a:p>
            <a:pPr>
              <a:buFont typeface="Wingdings" pitchFamily="2" charset="2"/>
              <a:buChar char="à"/>
            </a:pPr>
            <a:r>
              <a:rPr lang="en-US" b="1" dirty="0" smtClean="0">
                <a:solidFill>
                  <a:srgbClr val="FF0000"/>
                </a:solidFill>
              </a:rPr>
              <a:t>conflict </a:t>
            </a:r>
            <a:r>
              <a:rPr lang="en-US" b="1" dirty="0">
                <a:solidFill>
                  <a:srgbClr val="FF0000"/>
                </a:solidFill>
              </a:rPr>
              <a:t>+ war </a:t>
            </a:r>
            <a:r>
              <a:rPr lang="en-US" b="1" dirty="0" smtClean="0"/>
              <a:t>caused by </a:t>
            </a:r>
            <a:r>
              <a:rPr lang="en-US" b="1" dirty="0"/>
              <a:t>metal weapons: groups w/metal weapons dominated those </a:t>
            </a:r>
            <a:r>
              <a:rPr lang="en-US" b="1" dirty="0" smtClean="0"/>
              <a:t>w/out,</a:t>
            </a:r>
          </a:p>
          <a:p>
            <a:pPr>
              <a:buFont typeface="Wingdings" pitchFamily="2" charset="2"/>
              <a:buChar char="à"/>
            </a:pPr>
            <a:r>
              <a:rPr lang="en-US" dirty="0" smtClean="0"/>
              <a:t>combats </a:t>
            </a:r>
            <a:r>
              <a:rPr lang="en-US" dirty="0"/>
              <a:t>in horse-drawn chariots, </a:t>
            </a:r>
            <a:r>
              <a:rPr lang="en-US" dirty="0" smtClean="0"/>
              <a:t>people </a:t>
            </a:r>
            <a:r>
              <a:rPr lang="en-US" dirty="0"/>
              <a:t>began to build walls around settlements </a:t>
            </a:r>
            <a:endParaRPr lang="es-ES" dirty="0" smtClean="0"/>
          </a:p>
          <a:p>
            <a:pPr>
              <a:buFont typeface="Wingdings" pitchFamily="8" charset="2"/>
              <a:buChar char="à"/>
            </a:pPr>
            <a:r>
              <a:rPr lang="en-US" b="1" dirty="0" smtClean="0"/>
              <a:t>heavier </a:t>
            </a:r>
            <a:r>
              <a:rPr lang="en-US" b="1" dirty="0"/>
              <a:t>farming tools + war = </a:t>
            </a:r>
            <a:r>
              <a:rPr lang="en-US" b="1" dirty="0">
                <a:solidFill>
                  <a:srgbClr val="FF0000"/>
                </a:solidFill>
              </a:rPr>
              <a:t>women stepped into the background</a:t>
            </a:r>
            <a:r>
              <a:rPr lang="en-US" b="1" dirty="0"/>
              <a:t>, raising </a:t>
            </a:r>
            <a:r>
              <a:rPr lang="en-US" b="1" dirty="0" smtClean="0"/>
              <a:t>families</a:t>
            </a:r>
          </a:p>
          <a:p>
            <a:pPr>
              <a:buNone/>
            </a:pPr>
            <a:r>
              <a:rPr lang="en-US" sz="1647" dirty="0" smtClean="0">
                <a:hlinkClick r:id="rId2"/>
              </a:rPr>
              <a:t>http://www.history.com/shows/mankind-the-story-of-all-of-us/videos/mankind-the-story-of-all-of-us-bronze</a:t>
            </a:r>
            <a:r>
              <a:rPr lang="en-US" sz="1647" dirty="0" smtClean="0"/>
              <a:t> (2min)</a:t>
            </a:r>
            <a:endParaRPr lang="es-ES" sz="1647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10242" name="Picture 2" descr="http://www.bbc.co.uk/iplayer/images/episode/b00zm1ks_640_3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0"/>
            <a:ext cx="3786182" cy="2285992"/>
          </a:xfrm>
          <a:prstGeom prst="rect">
            <a:avLst/>
          </a:prstGeom>
          <a:noFill/>
        </p:spPr>
      </p:pic>
      <p:pic>
        <p:nvPicPr>
          <p:cNvPr id="10244" name="Picture 4" descr="http://t1.gstatic.com/images?q=tbn:ANd9GcTfSzSziqPeMdLyYYCczHkINTYxuWMgHSHf-FwZR-GyoAqPE_f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2214554"/>
            <a:ext cx="3786182" cy="2390775"/>
          </a:xfrm>
          <a:prstGeom prst="rect">
            <a:avLst/>
          </a:prstGeom>
          <a:noFill/>
        </p:spPr>
      </p:pic>
      <p:pic>
        <p:nvPicPr>
          <p:cNvPr id="10246" name="Picture 6" descr="http://i4.walesonline.co.uk/incoming/article3188053.ece/ALTERNATES/s615/charriot-31880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9" y="4605344"/>
            <a:ext cx="3786182" cy="2252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85728"/>
            <a:ext cx="6715140" cy="1131910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2.3 Architecture and Art </a:t>
            </a:r>
            <a:r>
              <a:rPr lang="es-ES" sz="3200" dirty="0" smtClean="0"/>
              <a:t/>
            </a:r>
            <a:br>
              <a:rPr lang="es-ES" sz="3200" dirty="0" smtClean="0"/>
            </a:br>
            <a:r>
              <a:rPr lang="en-US" sz="3200" dirty="0" smtClean="0"/>
              <a:t>	</a:t>
            </a:r>
            <a:r>
              <a:rPr lang="en-US" sz="3200" b="1" dirty="0" smtClean="0"/>
              <a:t>Megalithic constructions</a:t>
            </a:r>
            <a:r>
              <a:rPr lang="es-ES" sz="3200" dirty="0" smtClean="0"/>
              <a:t/>
            </a:r>
            <a:br>
              <a:rPr lang="es-ES" sz="3200" dirty="0" smtClean="0"/>
            </a:b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214422"/>
            <a:ext cx="4572000" cy="564357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/>
              <a:t>-Huge </a:t>
            </a:r>
            <a:r>
              <a:rPr lang="en-US" dirty="0"/>
              <a:t>stone blocks </a:t>
            </a:r>
            <a:r>
              <a:rPr lang="en-US" b="1" dirty="0"/>
              <a:t>(megaliths) </a:t>
            </a:r>
            <a:r>
              <a:rPr lang="en-US" dirty="0" smtClean="0"/>
              <a:t>were used </a:t>
            </a:r>
            <a:r>
              <a:rPr lang="en-US" dirty="0"/>
              <a:t>as collective </a:t>
            </a:r>
            <a:r>
              <a:rPr lang="en-US" dirty="0" smtClean="0"/>
              <a:t>tombs or sanctuaries</a:t>
            </a:r>
            <a:endParaRPr lang="es-ES" dirty="0"/>
          </a:p>
          <a:p>
            <a:pPr>
              <a:buNone/>
            </a:pPr>
            <a:r>
              <a:rPr lang="en-US" dirty="0"/>
              <a:t>1. </a:t>
            </a:r>
            <a:r>
              <a:rPr lang="en-US" b="1" dirty="0" err="1"/>
              <a:t>Menhirs</a:t>
            </a:r>
            <a:r>
              <a:rPr lang="en-US" b="1" dirty="0"/>
              <a:t> </a:t>
            </a:r>
            <a:r>
              <a:rPr lang="en-US" dirty="0"/>
              <a:t>– large stones stuck into the ground</a:t>
            </a:r>
            <a:endParaRPr lang="es-ES" dirty="0"/>
          </a:p>
          <a:p>
            <a:pPr>
              <a:buNone/>
            </a:pPr>
            <a:r>
              <a:rPr lang="en-US" dirty="0"/>
              <a:t>2. </a:t>
            </a:r>
            <a:r>
              <a:rPr lang="en-US" b="1" dirty="0"/>
              <a:t>Cromlech</a:t>
            </a:r>
            <a:r>
              <a:rPr lang="en-US" dirty="0"/>
              <a:t> – </a:t>
            </a:r>
            <a:r>
              <a:rPr lang="en-US" dirty="0" err="1"/>
              <a:t>menhirs</a:t>
            </a:r>
            <a:r>
              <a:rPr lang="en-US" dirty="0"/>
              <a:t> in a circle</a:t>
            </a:r>
            <a:endParaRPr lang="es-ES" dirty="0"/>
          </a:p>
          <a:p>
            <a:pPr>
              <a:buNone/>
            </a:pPr>
            <a:r>
              <a:rPr lang="en-US" dirty="0"/>
              <a:t>3. </a:t>
            </a:r>
            <a:r>
              <a:rPr lang="en-US" b="1" dirty="0"/>
              <a:t>Alignment</a:t>
            </a:r>
            <a:r>
              <a:rPr lang="en-US" dirty="0"/>
              <a:t> – </a:t>
            </a:r>
            <a:r>
              <a:rPr lang="en-US" dirty="0" err="1"/>
              <a:t>menhirs</a:t>
            </a:r>
            <a:r>
              <a:rPr lang="en-US" dirty="0"/>
              <a:t> in a line</a:t>
            </a:r>
            <a:endParaRPr lang="es-ES" dirty="0"/>
          </a:p>
          <a:p>
            <a:pPr>
              <a:buNone/>
            </a:pPr>
            <a:r>
              <a:rPr lang="en-US" dirty="0"/>
              <a:t>4. </a:t>
            </a:r>
            <a:r>
              <a:rPr lang="en-US" b="1" dirty="0"/>
              <a:t>Dolmens</a:t>
            </a:r>
            <a:r>
              <a:rPr lang="en-US" dirty="0"/>
              <a:t> – several vertical stone walls + </a:t>
            </a:r>
            <a:r>
              <a:rPr lang="en-US" dirty="0" err="1"/>
              <a:t>hortizontal</a:t>
            </a:r>
            <a:r>
              <a:rPr lang="en-US" dirty="0"/>
              <a:t> one laid across top</a:t>
            </a:r>
            <a:endParaRPr lang="es-ES" dirty="0"/>
          </a:p>
          <a:p>
            <a:pPr>
              <a:buNone/>
            </a:pPr>
            <a:endParaRPr lang="es-ES" dirty="0"/>
          </a:p>
        </p:txBody>
      </p:sp>
      <p:pic>
        <p:nvPicPr>
          <p:cNvPr id="18434" name="Picture 2" descr="http://upload.wikimedia.org/wikipedia/commons/6/6d/Menhir_du_Champ-Dol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"/>
            <a:ext cx="2643174" cy="3140566"/>
          </a:xfrm>
          <a:prstGeom prst="rect">
            <a:avLst/>
          </a:prstGeom>
          <a:noFill/>
        </p:spPr>
      </p:pic>
      <p:sp>
        <p:nvSpPr>
          <p:cNvPr id="18436" name="AutoShape 4" descr="data:image/jpeg;base64,/9j/4AAQSkZJRgABAQAAAQABAAD/2wCEAAkGBhQSERUUExQWFRUWFxoaGBgYGB0YGxgcGBcVFxwYHBgcHCYeHRkjGhgYHy8gIycpLCwsFR4xNTAqNSYsLCkBCQoKDgwOGg8PGiwkHyQsKSwpKS8sLCktLCksLCksLCwsKSwsKSwpKSwsLCwpLCwsKSwpKSwsKSwsLCksLCwsLP/AABEIANIA8AMBIgACEQEDEQH/xAAcAAABBQEBAQAAAAAAAAAAAAADAQIEBQYABwj/xABAEAABAwIEAwUGBAQFAwUAAAABAgMRACEEEjFBBVFhBhMicYEHkaGxwfAUMtHxI0JS4RYzYnKCFVOyJENzkqL/xAAaAQADAQEBAQAAAAAAAAAAAAABAgMABAUG/8QALhEAAgICAgEDBAAEBwAAAAAAAAECEQMhEjEEE0FRIjJhcRRCkbEFIzOBodHw/9oADAMBAAIRAxEAPwCAnENpsJBiJEfYpji5Gpg+setDCk8qVaztXx1HZbFZZ8IGWDJlV7i1omP3o0FIiTG8GBUdTihbTf7NNCTINM029gsITe2nS9Pec09/pQAwozrHOlfbEWVNDVgZJyggQPOkW0QJ5bVHQ+RrenIxJA2peLGs5xwm0D0FKkmIv5aUBOIgm99vU0icQoKBBMgyCLxT8GCydFtQJobz1oJBoL+NWtRUqSpWpoZvO1Lw+TNjkpEzRO/g2sKimTtRG7WqlAHodgyLTvUpKEqSAVfZqFkmki9tKVxvoKdEtOHIMgAgTdP1ozTlwL29BUNnFKEgUT8aD+YDTlSuLfZlInIeTqI99AGI1vE86grWnlFPS+NBSrHQXJlh3iRYGSd4FBf1gmRtFQVYmRvNPbxXh3ncnf0pljrYbsOhfPQfKlQsA2vz/emqIERy3H3vRW2xvFCQB6H43npt+9NRiDOmpm30oq2EjxXG1jNRlOkGxBjbp50qVmDOTfl7hT1HwkE3iBzpn4gqtframrfABixOvKlowVhlCUEhSu8KrJMZCOZm8+VOdXnEnwkAAAXFh13qM2uRc3p7rZAsZHWmlbCmRmxGlzz/ALUwt0FvEQbGPnQ3Vk71dQZNsld/tNIrEbWqO3e2nWpDaR/ehxSCOcTeJP3tSNNzNx5aU8rJMimZtxHW1D2MBykc652FfC4o+ax0mhlYjSL01sFnNgRRu+TGgH1oCVwZB01HupFrkg++d6zV9msOFx6UhI9d6ahIi9MX96GhRhVHf791cFzoD50illQ8to+tDz2ijRrDJTzoZw5An613f/tSJcMa1lZrQimov9aSlJOt4NPCPD501gqxkTprFKhN7/KiJbGoGnOnkC2sH7mlbGGOM7xrfX6UiCZginhd/OnKMTB5XoGOUuDuf701wmedtKTMoyNjTFdKyMMDio1Pp+lEQTNyCdN6e2jn0oySlMyL8zFHkYkYTEJsIUm+1/S9GVggom+tRGlDKSDEVyuI6Jn151zuMm/pHTQZ3hpAkQRXMNTYHz5UI43NAAtuAZ9aYriWW0/tR4yaM2ipC+lIVT9xUl6I6+UU3uRE6V2WR7Gog71KagSFKjyvUVCRvRCsa0jTYUwqgExeJ500OkTGgoJdKrU6Y2oUCxrrk+fupGzOs04m1cDFMugCz986cEC3XrXIRPSnjDCJM/f0pRkKEzrtTFDXT60qGzqDFMUOtBA2IpBuBy0oYB0ojbZJtr1tT8kaz5U70YHAtT0opFpvrS9ydB+lLZqHA+WtHEQBNRUpixtFES5e1BoZDnnjfT75UNC7RN/dFFWk26UpT0vQugjMp3i3I0oXfT9v1pTF6RCAdaxh3eiZuBXKIMZSfdeuU3caC2woIXHO1YwRKjBm/wB7078QfMb2pcxjSwijtOzb7ig/0YEg7xH3ypF4UTM+kUrjhmPX96IhRMA0ttdBREdRA2ny+dRivmJjlV0AkzmA5UFzAAnwDTW9OsldmcSrWN/gKRTcyRsL028/pSHrVydip5RUgkxHKhoXEwabmk0oAlqTMOtJE0QKjYCs0YUp8IPP4U1TdpNI4Z0praZ9KCRggHLf4VJw+HWogJkq2AuT6VZ9j8DhnHwnFZoV/lgGyyNQYvEVssb2gwuB8LDaAq83KleU/wAvqdqbgq5Sf/YyPO8dhnmlBLjakEiQFCJHSgJbJNeq4B1GLw6XyEOySCHBOQGxSkDQnnzIrI9juEYfGYhxtThJakQDGeDBi2go+m21xDa9zOoQArf761KSgkzlUfu1azjHZ38Ivw3Sfyn3SCOYms1xfir+GcDqMq2wIKYkgn+aIuP1rlak8nptUynFVZGcQUEhSCmf6kn4e+kUySJBr0fhrrWNwfj/ADlBtlUMqgNRItt76wmKaIkRodr26imywcK/IErJ/DuyAfSFJxGHKiJy5vEOmliNKr+LcDWw6ptcJUADYyIOkVlhie8Kidc+gkTBAA91bPia1uIwyliVFhIUTqcq3EyT5Rer5YKEbS2IuyjKJ0v6VKDREeVHwLrHfBpxRGcgSmPCVEATOovtUnEYbIpTZMlKlJOw8JiuWbaipUUSRVt4TNck0VvBCDM+elTGgJgAzTsUhQ1Tbly86l6jYyiiudZtbQCo621RyHWprSpVERGtHWhMx/fTen5uPYjjaKXfWiJRb81/KpOJQNgBUY9atdi1Q9INPQbeRv62qMoxTw9ag1ZrDpVEg3pvfnQGBQ0r0BvSge6txNZAnlT1JAodr2piia6KJjwZFOBimZx1p3ebDT5UDDyo7U1d7/OlVJuTOpqTwbirDb6FPDvEputA5aCdtSLb00YtvRi+4L7PsTiGu8GVtJEpzkjN7tAeZqs4rwN3CwHmynNICpBBI5EHlfavQe0nb7IvCNNIUlL+RSlKTEIUrLlA5zY8gapPbgtaMK2UKyy/F/8A43NPWup+PFvjH+pkE9n3D0uMrU4kKSl2G5SDByeJQ3H8tUftCYDOJVCco7tBHWBB+II9K0vs9Kk8PBBN1LUYFx+VNz5zWa9o+CWvE4VWYqaKIeCF3jPOv9RBV7q5lTlxeh/Y1nYKGcEypZhK5Vc2JKlEfCKzuK7N9xjlu4XvEjOT4ASm/i0g863HC+N4Flhttk5wlICQQVKgcyRrTMb7QG0qCEIVmP5ZIEmYgATJqsnD7edfpGtr2KbGs4vEArLasiAo6R1MA3OlYXi/GoUAh1TSkEGchIOhg9K9OY4nxJx5aO5aS0CJUpZmCkE21tMaVjVpuZArjyQhgkpbbfyPGTkgfBfbN3YCH280EDvEGJvrlNXHZRxjii8QoKUgJUCE2BhQJPnBtWcddw4P8QJAmDASVCeQ3qJx7DoQ4EtWAk2GWeSoGhiq+pjyNcoP3oDtG2e9jWHUZD7yZM6JPXlV/wAR7FJebaR3q090mM0AlQJm/lXkHDXXVOZUuqRYnMFKkdLHrSvcXfStafxLioOWQ4rblfnXS8sJLi4k6bNfxr2efh3WHUvZyvENIyqRF5JmQeST7xTeJYYKxTqs0pU6siOqiflUfganXGC664tXduoKCpZUUq7tzxCdDBqaEovBMwfUXPv615vmZlqEFR0Y4e7CcMw2Z0FBQW21FKwoT4lI8A6319K1uK4fh+4l1tElETABKo0Gh1rLdk32ylTaWgHlQ4oLEgkHLnB5AXq47XKnI2jRoEkjmRp6CrJRw4G1V/n5FkuUqMLjsOBdPODyoAdNwZnWpWIcmUjSd+fM1GUlSesfKuKL1sLQqsKVEbHnFI3hkjUDznemJfm+9FKxISr3031A0RlscxvtegNog36+lW5YJ0MgbWqBjrmIg7gW9aeM7dGkgKfT1objmnxFchr49aRSY/WqqhCLoPnSKSLU5FhrSpb10/WqkxEtzXNDnVPxPi2WyDfc61AwjhdnvHSlPnr6cq6Y+NJx5MJpl4hJIRqpXhSlIJKp0AAuTU3sg9+DxeUBTZWtKHErSQYMQCFCYmD6VTdjsa3hcUl9pSXVtg5UrFr+HNYgyBpymvQu3+L/ABbXDnUthLjq1COgKARm1sQIqnpxinFN2Zdg+3Tg/HYBCrQsC5mxfSNT5Vb+2HhqsThmEJUlJS53hB3ASoD4qqF7TuHj8XhXMyk90ifCAfF3mYTPkap+L9oHH1zMjqdhoIqOTM8S443bG06bCcM7SOMYNvD5oyk5lQATJmOgFV3EeMZh4YmddSZsfhVfisY0TC1NmdQSDUXEow6QQgN5tiInrXNw5vlNOxrPTOF9nW1NslsJKgg94FFQEEE25qCp91Z3ihH/AFXA5EtgoQokg+DMlyM088vxrb8H4f4M38riEGP6hkE28vnWG7X8PGH4nh22yJU0sxrl8enwNWxxf3JdJmZc8WZxeHxq3yFqQpc+C4g7SNwB8qqMXivGf9xF9QJOvWtu26hWHSslUBMkGdALgjcQLV5vhuLNv/i3LgtoUuQBlN5II8jtvUcuJ5Ha2FOgn4JpZKihBWDMkAkjnVdxZ8F7XYXJmaZwvtEhSlQCRlMnSLGD1vtWbxPGA64VJsCB8BT4fHycvq9gSdmkwGKCHUqH9KjPkJqkbxWbxAgkkk+ZM/OoTnFu7v8AmkER/uEfflT23krEoNgBIjLoPjXZDA4/UxV8HpPZDF5sDip2cZA5z4yRVpwvApkLcIKb5WwTmcyxMAXAvWc4NiHDw/IiEr76QcoNkNpief5zVTjGMeYByGCFCDlMgzYkSDXnzxxnk20kiieqNnhpzktZiYKvDcgAQesRRm8cZyms1xLi7pLLklD+T+IUEiVEZVGRzGsbk1vFcMbxIS+ApGZKc6AdFaSTrce+uWfico/S7Y8Z0ZziGFzG1lddD+nnVQ5KLEkDlXoquxzChZTiTGuaR7jVE72RK7BaI/1KCVCOkn4U3oZMVJitpmQUqDz0vQnHrAJ133+dWzvDMqilWgMSDyt5UMdm1rZcfb8SW1QqLqEgGcvK4+NPjqbpdiyVEXBOlJ3qU6c2wV13qA06R+uxpy13Ei9TcdhiyWlgC2X0NQMQRpf3fDyozz6uYHWhLcUYCjpMX0mmgn2wN2VbQMbU/NTcsmo3EWVKRlQrLzmfdIrtilJ0RIvEOCpUQR4ecb1Ec4M2P/dEny/Wgq4Q9rIP/Ko54E8T+WfI/rXpQVKnkRj3/wBkvZfDo4bOVDpdWsrUoBUkKKQL7AD4moPtTwpw+FwrrLcdxiVABIkBKgs6bCUirL2K4Yo4aG1EhSXXMyZBjMQoadCDQO2fGCmGbkIWsqEazOX/APJpPIyqEFJ77X7NHbPIOK9q8a+VKcW5cXOWNNtKoFvLnxFRtuTXoq3J2F9uVHPC3MhU0wp7SSICU+pgfGubH5aWuBRwR5bUnhyoWDI5X62r03F8MYKWiphCFwe8EhYJ2IPlrUBzBEH+EUIG38MH4078+DuNB4M1fZPjzmI7ppSSFBtQCgMtkJgGCL3A0/qFUXHc7mOYxCYSW2sikkzcFSrEWH5o9KL2dxDrLpdU6paspSPCABME/Kj4hSTrrOn968qedwm+O7HUb7IKu2L6W8ncKykRAUnfaqjgWFhvGBTZbDzZSCpcwT/xk1cOYa2ggcvnTEHMcoEAEbwfM1SOek+K/v7AcSl7MdnltqKj3ZSDKrkkgDa1MV2SYuAVCNLmrcKKFKvJ98jlQ8SoE2kU38RkcrvsDqioa7JNLUEiL7qVAEdeVScP2aYE22N5J9dasUjKkrcT4JjN1iRUzhXHcElSVQ6VBB2ETYZQkTmBvM+6m9TNNabAqCcLYyN5Qo5NQJ0mpZakkCdLVf8A+E1YtnMyn8PmbMKWgpOebeCfyxN7aCtnwHgncMttrV3i0JAK8oTPpNCH+HZcr5N0M8qieHcdRleSnmkW8zXoWGx7rDLAbwyngsHMU2yFJjxGD6etT/aLwXDlpDyk/wAcOtIbWLfmcHhVsURmN9Kre2rz7GDbZwzimngkKzJMAgSCk21JrpeB4GlJ+3f5J8ufQLjXHsQ5fu1soTrlkXFvEYFUYVBnXnNROyXtEVhGyzjULXyvmJCpza6ib+tVq+17Gni93wriz+PkbtWy0XWjQtN5wUjei9guOZX8Q0tJKHIRbY+JMxyiZrO/45YQIAVJETA1Ijnzq49nmNQHCuwUcpM8gSI+Jp/DwzxzuSoXI01oh8RwIZcWgAyhZQc3nZQ6ERVetUfoDp/arnt1LXEXlahRBHSUAEGqDMCDaOtCcOMmu0KnaOdUT5cutBKTrUkgEdd6e2AQTypU6AU+IxAQkqVoNRv7qo+IdoSbI96v0qXx67XWfnpWdaIkEiRNxXseNhi48mrJh1caej81IeNu28Zt0HOaO7xJubMptz3oauJNHVhHoSK60ov+T+xj2H2U9o+7eDazKX0JE/6wJB9QSPdWl9pXBScr6UkgABcbQfCT0vE9BXj/AAXiQWglCSgo0gzEXFey9hO2oxbSWcTZxQISVCzyRY9M3Mb61wqPJPDPXwbraMA0kA9RcWm/rVpjsU4tDa1ud4laM4EwEmSkpyi1iPjVZ7Q2H+HYghLQWw5dtfiMaSgxooHfcEdak9lUpfwYvldShxYQREgOeIX3AM+Vedl8XJji2yqkmCcXO99PKhBzxbfWiOIEnl+tCWi4tB5j51xoox+cgAbULE4ru2yVqiD89LU4uieYpmOabUhWeMhEKJ23mmik2kxDQYjs88hgOhSHG1JBOU3GYfLnVJCbE/mA0mrvs52aU/h0KYfgOJJDRUbhJCZuTAmPfR0+z5/xZ8gi6jmkgQTsL6V0SwS7jF0bkZp1EkAffSm43h6+6WUfnFx8PjWlw/BcItJLWIUtwAwYASpQvljWbczVFjMclpsrWLAe+dKi1KMklsZL5PP3eOLzqDhKgduugtW87G8AdwqUcQxaG22kFJQ0sytZUYChfwkA5gNbXiq7sX2oa/GpU4hmPyozicpN80wYVtO0mtXxvGDEPsoJCriUp/KZKRYfCd69bJmUKhxpslV9HpLHaVhRIS4kxktvK5IHW16bw/tGMStxLIMNLyLWoZRmmCkA3JHpRMJwVpgKLaAkGCQAE3526Vm/Z1xAOv8AEVWH/qYyzMFOZJVPUp+FdylPSkyVIk+0tzLgVL/7bjC5OhKX29fQmqL2hPFWKGW8NpB9Soj51ofaDiEKwmRQkOKCb6eE5pjzSKwg8Rkm/MmTXk/4h5CX+Wt+5XFH3KHjvCFPpTACVJmTe4I6dapkdj3DYqRbz091bfu9d678IoJz5IBMZjpMTHnXBj8zJCPFdF+KMcrsQpQ/zG4/5fpUzhvB3WFCVpKRE5ZuAZ5VoHWzbblblrR2Wf6kzFNLzcjW3o3FFb2mxffLCz+ZRJPS1VvdkW51O4qj+JzEfWoSgLDU7UYO4olLsaEelNQi2tFcTa4gUBMCqIVlTxvBS2bzlgg84P6fKsz+Hit4GgoQrlFZDieB7oxeNj0/WvT8TLpwBQccCQUpVKoIn15UE8Db/wC4QfSq9ZUs5ROtr0q+Eug3Qa7FGSe5imo7NcPQ2VAOglcDKY2UCT7q9K4/i0IwORKEkh1KW1f0KSDJteQkeuavFeH4R1pwLDajHTYitvh8cpODS0rNJdK/FEgkEczaIF+VcPkQcZc+VjKzaP4pL3C1uIU6txqVZVG/hEkTuMpMb261jOEcV7/EolDrae7V4iNTEATyPWtn2KIdwOLT/MJPlKDP/iaseyGEwrzZYWgB1KQrMFTnSdwZsbwRXMocrVK2vkZS49mTDOwEga1yhf68qs2sepjEYvClCVFtEpVEHIooUZ5ghYInSDUKbyN687LB43TLRaaILhjU7R796FlzCCJToRUjEASTvPpURx61zTRvtE3ok4BwsNpLS1juVSE548Cz4gD5xbpWt4cvE58OVKdcacIWHM0gpVBAIza3II32rNdnwnMXFZVBIgIUJSSZMkb8hW+wK2sUxkQlOHcGVKQDAjOFWEjMLaaaV6GLHzVt7JuVFfxLtOzCmWcMkhKlA5oT4kqIJATebG9eX8Q7YKbcU33YAEg5rzfWt52UwDOIxOPZ7wodbxDuVMCI7xVxuRz5TWO9q3Y1eGU28SClfg8MkSLyTFp611Px45GnkRk2ih/xflnIy2nqB+lTezvaNxbneQAptaIyjXxA391ZE4YkGrjsk+WXgS2tcEGAkmYn6kU88OOMHJLY2z6hw3GWnAMq0yY8MiR5javNvZriof4mhSe6UnElSgY8OZbsCfX1pX+PtlxKmkd2mASCIJVAJJjW/wAqzzbhbxD7iSpasQvOuTyk6etck/P5Jx910b06Zru1nGu9ayxISqQdySDoOVZkExNoPS9W3DsC7iLhOYW1sB5q/StTguw6cv8AGUJOgTECep1rzYQzeQ7q/wDgq3GKMCp4hOnl1q94CpjJneCidkAa9Ty2qDxPh/dLKQSoEBSCRBg9KM1jQQEwZ6amueTeOXWx0lJBeIOBxRISlAMAAfetCQ1kiLjQ/rUd97xWtHOhPcQVEJuo7DU+lR4ym/2F6KzHPfxDECNjyqAtYmRrOpNExDK7qhSSeY+FRkiRF55C9enGNI532FK+tRnTJtRojpB3oSoJqkRGcy4CNwZ9KZim0rSUrTKdB586MCn+1DcUCdJpk92gpGcxHZpwSUAKTsZj4VDeU8kwsrEdY9Aa2yUxAFr6HrvSvtgaXPvrpj5kk/qSZmjzgvuA6r+NSOH8SW2sK8R95mrPiPEHMxEBBFtKrF8UdFs0eQAr1U+a3FCHrfs244EDEFSCG1o1Va4zDLB1kKp/ZV1eGfQoQppRGb+oJ6HkCRXkbfHXwIDio8zWo4L2tcCYBExF+v1rz8vjzjv29vwF7PTfaawWMZh8UlLZSWyhajOaEqmJFoIXFG4d2qwmNKGVtZDCspTcCbmCBI3vVL2y7RF/B4dK0w4gfxBIMzAi3MCY2kVk+HwHUkZk3E5DBg8qjlmpycjRAcfTi2cQ42CtSUrOUwDKdiYETliqPE8QxQ/q/wDp/avTu0mHH4lWQymUkEmTBQlUfGqpWAzAwKlHy4R04opKOjO8D4niglXhEgT4ki45DmZ2q44KjGd828uyQsKiLgSJMa1IYwxQdNKl4hajIJMdDUMnk2/oithUUiu4d32F4qvEg5kuLUpRkAjOSSCOulavjXa44lruciRmUmSSYAB1J896qTwhSIC0qSSAYPIiQaavhiQLm9TyeU5OpMbjq0FxPC2kJCUvB1W+VJCB5KNyfSq5dgctxU/DYcqaccSQUtqCV3uCoSLetP7PYkodUpKUkZTZSQvUpAIB3k0ttv6tL+oGRMM2rcZh8jH6VMY4S4vwgCchWEk5SQN084q17R8bfThe8ztp7tabKQAhXiAiANTJFUT3bJL+MaeZNhkQQnRMjLlFhYyTVoePbT3X6oDlqja9kuNvHCqzMx3UgkJypUkCc0WGa1yOVZztB2zfLjTTPhLygkqInLPhsNLzrW97S4jucE+tRyjuzM6AR4jpyryDhfFmnsbhcigYeRMXgFSa7ckZqcYrqtiRa2b/ALUtkNsZtcsD4WnWs2VlBkGDWq9pOICUsBPNWltAmvP8XxAke+9eZ5GF+q0VjOokxzESrXa80RXCXkYhDhbUEZSAofy5hObp61Q4hZWIKlayCLXHwq64T2qxDSv4i+8RyWNCOo2qmLGo7sHOzT8LCnFXUFAiVCykn05xrWf7TtspxJ7gAJAAVH5SoakDblHSoGM4t43FIhPemVBBKU+gH2arX8RO8chTP6lS/qBysItkqVQEJ1mpGHvF9a5xwDypbrQpBLeaL05LR6+dNQCJv9/vXLxK4iatT9hEx6CZvPrRO8I0HnQ0LuNzGlGK51Hu2pGg3ZHewKVmVJCqi4jhaQlWVCAoixIt+9WjbsCxvTULM+V6aOSUemb8GKf4G9MkT5H6V2G4A8ogBJHIkwK2awDMa/e1MylOgjp9a7f46bXSBRmF8AxKFDRXko2rT9k8QWsQhbqMoRPIgnLUjD4s6ESLa71JQyC42oBGULBWlU+Icq55+TKepJfsekbJrgyMUC+HO7QpIKcw0SlIBUrQAeEmq1ns+6tsKbyrBEpggEiYBAOxpnaTtAHsMvDpGVLghagbx/SNLRtVVg+OvNNtoDgX3SrZgUkoAgIkda5/TxTVobkxzkpWUqEEG4PTbzob76krbWkBSUrQVDmAoEjzpvaDtIl1bjxQECEg/wDEQT5mKu+xzOExjAcUspXmgJkJ1mDpfrQjhndxWkBy+QvF+KfiH1LB8J/LtYARVW7G9bDiHs2aebHc4p1pWuZOVYPmI09a847TezrFYec7qlp2XCsp+Nj0NO/Cl9+SSV/7hWT2QPj3GTh2ilseFwgqPNSQcs2vEn30vYntGWiFuZVZpkqJEAqiwGulUbfZdavzO28pv76kL4EppAROaFSDEHa08prqj6UIqKlb+RW7PQO2XazD4nhTwypKklClIuLpdRBkbG9eY8AxSVvQhIblST+aQCDYidINWCWCErSRZcSNRYz86LhcC2LpSkHoKeXkLi0+xUj1DtZxtOI4cWHFhLj7SRAMnWSfK3xryfh3Z/uHA4la8yTIIIGhkVZZeZn5iuU9YXPWub18tVYaJuM4k47BWtRV1NQQ1OulOLxANrU5tYi49N6h1sKHOt7JB69KAswYEnnyqS66CQE2t+96jKQZ2PlvWj+TDwxI60N1ogHSiZgNBB1m80NaJ0vTIwJEi09aQu3+zUnhfDVPOobAUVLVlhOom2a/hgamdhQuJ8BfClJbDpSFkJHdHMQFEXULTHpV4wXbE2CL5ERp796D3hJte/yp7YIHXaPrXEbxQAKZM+c1IRZP1qIne9xREPWg6Trp8KEloJOSynLOh586agQqNutBRiMsQae7iZAEiotMOgywAdPKhuOCnsYgmEkAifu9ExGGQbA3n7vQ0nsNXsjtX29R8ooayQdwetHTgz+ZJ0NLi05gSonODvoaa1YK+RE4gkgEiiuXi+tQyr37U9KgbE0Gg2Se7CkwRA0O81B/6ShAhJUmNINh9zVmGvDIv9/ZprmFgdaWORx1Y1Evsv2gxGCJyrS42f5FyNYEg7GtTwf2gNLzNvNuJSozByqT1TO6eUisYHBGUjba/OmpASnMBVV5E6oFDeK4kd6otpOTMYHITpSISVbXNctUxYXuJowsOf38qi3+DAHW8up51ED5VZImj4p4E60bDNpI+ZjQ/wB6e6WwnYbADVep2rltAEpyxUySAAPQ1XY10iRNx77VOLcmF1QisOIMHTauCrQaAlyL3k0fvRvBvVaEBz194pAsA0VyDMRt6VM4b2ZdfIyC26joK2jEUrKjlAMHaJn0q4w3s+eeRmgIG2YlJPu0rZ9n+yTTABPjc/qULDyFXpcy6mK6IY2tvQTC4LsO8y2O67tlyRKwtxZIvYk2AO9tzpWxWUIEkwP1qPi+MJAISQSNxVC48tapufvYVHN5EYfbtlIqzzvujysdP3pHsL11/erHIB/NP0oahe58v3pVkJ0iGzhSenWnlj3nT9b1KawxJtbz+sUtwmIn99qzmZpET8P4ZyyefO8aVHbWSdJ+npU1frvI++tNQncGJFNGXyCgQxhFgI5jnTWnQTcmpDDY1oxUkScqZPOg5L4NQRDGVOa0Hc7TvTcY/mSAEi28fMjU1GYciUmeURIpy1SLUnGnsZ7Ir2I5iKIwkHpSKR0qOiygdqs1a0SNA0LAifSgYwkmdANKc24FCATzihOPgCY+tctNSKvaAtki5tfajpfkmCSOVR0vwPuKY06ZjTrVXH3BYd4yYv0BpRg3FbWnXzo2FamFEiJipuKxAgj3QdY51JzadIZUVo4XkMlSZO1qOlFsoiNZ0/em/iUkGUgHYmoy8SpQj5nTypvql2LaQZebNKDEQfF9KiY50lfiAzHcfK1D7w351JZbzWEe75mnS47NdkNSDIuSflR8JgVKUAAVK5a1ccK7NuOKAAgbqPLpW54ZwZthIAEnnuTT25dBooez/Yk5gt+Msf5Y59Tyra4PCpQAlAAA2FqEXct1WA9ar3uKG+T31RSjj2Gi0xPEUoFzflztWM7Sdo190tSSEqSlRCSdYGhonEMJ31lSTMiCR6yKy/FOGYVJhSO8Wf8AWoges3qTyrJKpXQUqLjgjql4VL7qvD3SfEVaqUoE+H+YgAiq7H9pVEZWfCNzufvpVI9mFpCU7JTpbpQQmNjReODaaX/rJuTJLSrn0oGMUee9dXUF9wGEaVqd4qayr+GPOurqXJ0MhMQfEr750zEflrq6ijMIwLUDEixrq6lXYBiRT3B9fpXV1OwIC4PEfKhKPh9aSuqz7FJ+ANx/tNK8L11dXP8AzMdFc4flRmq6uqsuhWHYN/vrXLV4q6uqH8wUMeNzS4b83pXV1OZkXGGrPgijCRsVV1dRn9ho9npvCWx/DsLZyLaHu13FKTr511dTR/01+yr7IHElnLqajJ0T5V1dUMn3DIDx1RGHEWlRmLT5158tVz50ldTQ7Yk+xzhsaVFdXVX2J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438" name="AutoShape 6" descr="data:image/jpeg;base64,/9j/4AAQSkZJRgABAQAAAQABAAD/2wCEAAkGBhQSERUUExQWFRUWFxoaGBgYGB0YGxgcGBcVFxwYHBgcHCYeHRkjGhgYHy8gIycpLCwsFR4xNTAqNSYsLCkBCQoKDgwOGg8PGiwkHyQsKSwpKS8sLCktLCksLCksLCwsKSwsKSwpKSwsLCwpLCwsKSwpKSwsKSwsLCksLCwsLP/AABEIANIA8AMBIgACEQEDEQH/xAAcAAABBQEBAQAAAAAAAAAAAAADAQIEBQYABwj/xABAEAABAwIEAwUGBAQFAwUAAAABAgMRACEEEjFBBVFhBhMicYEHkaGxwfAUMtHxI0JS4RYzYnKCFVOyJENzkqL/xAAaAQADAQEBAQAAAAAAAAAAAAABAgMABAUG/8QALhEAAgICAgEDBAAEBwAAAAAAAAECEQMhEjEEE0FRIjJhcRRCkbEFIzOBodHw/9oADAMBAAIRAxEAPwCAnENpsJBiJEfYpji5Gpg+setDCk8qVaztXx1HZbFZZ8IGWDJlV7i1omP3o0FIiTG8GBUdTihbTf7NNCTINM029gsITe2nS9Pec09/pQAwozrHOlfbEWVNDVgZJyggQPOkW0QJ5bVHQ+RrenIxJA2peLGs5xwm0D0FKkmIv5aUBOIgm99vU0icQoKBBMgyCLxT8GCydFtQJobz1oJBoL+NWtRUqSpWpoZvO1Lw+TNjkpEzRO/g2sKimTtRG7WqlAHodgyLTvUpKEqSAVfZqFkmki9tKVxvoKdEtOHIMgAgTdP1ozTlwL29BUNnFKEgUT8aD+YDTlSuLfZlInIeTqI99AGI1vE86grWnlFPS+NBSrHQXJlh3iRYGSd4FBf1gmRtFQVYmRvNPbxXh3ncnf0pljrYbsOhfPQfKlQsA2vz/emqIERy3H3vRW2xvFCQB6H43npt+9NRiDOmpm30oq2EjxXG1jNRlOkGxBjbp50qVmDOTfl7hT1HwkE3iBzpn4gqtframrfABixOvKlowVhlCUEhSu8KrJMZCOZm8+VOdXnEnwkAAAXFh13qM2uRc3p7rZAsZHWmlbCmRmxGlzz/ALUwt0FvEQbGPnQ3Vk71dQZNsld/tNIrEbWqO3e2nWpDaR/ehxSCOcTeJP3tSNNzNx5aU8rJMimZtxHW1D2MBykc652FfC4o+ax0mhlYjSL01sFnNgRRu+TGgH1oCVwZB01HupFrkg++d6zV9msOFx6UhI9d6ahIi9MX96GhRhVHf791cFzoD50illQ8to+tDz2ijRrDJTzoZw5An613f/tSJcMa1lZrQimov9aSlJOt4NPCPD501gqxkTprFKhN7/KiJbGoGnOnkC2sH7mlbGGOM7xrfX6UiCZginhd/OnKMTB5XoGOUuDuf701wmedtKTMoyNjTFdKyMMDio1Pp+lEQTNyCdN6e2jn0oySlMyL8zFHkYkYTEJsIUm+1/S9GVggom+tRGlDKSDEVyuI6Jn151zuMm/pHTQZ3hpAkQRXMNTYHz5UI43NAAtuAZ9aYriWW0/tR4yaM2ipC+lIVT9xUl6I6+UU3uRE6V2WR7Gog71KagSFKjyvUVCRvRCsa0jTYUwqgExeJ500OkTGgoJdKrU6Y2oUCxrrk+fupGzOs04m1cDFMugCz986cEC3XrXIRPSnjDCJM/f0pRkKEzrtTFDXT60qGzqDFMUOtBA2IpBuBy0oYB0ojbZJtr1tT8kaz5U70YHAtT0opFpvrS9ydB+lLZqHA+WtHEQBNRUpixtFES5e1BoZDnnjfT75UNC7RN/dFFWk26UpT0vQugjMp3i3I0oXfT9v1pTF6RCAdaxh3eiZuBXKIMZSfdeuU3caC2woIXHO1YwRKjBm/wB7078QfMb2pcxjSwijtOzb7ig/0YEg7xH3ypF4UTM+kUrjhmPX96IhRMA0ttdBREdRA2ny+dRivmJjlV0AkzmA5UFzAAnwDTW9OsldmcSrWN/gKRTcyRsL028/pSHrVydip5RUgkxHKhoXEwabmk0oAlqTMOtJE0QKjYCs0YUp8IPP4U1TdpNI4Z0praZ9KCRggHLf4VJw+HWogJkq2AuT6VZ9j8DhnHwnFZoV/lgGyyNQYvEVssb2gwuB8LDaAq83KleU/wAvqdqbgq5Sf/YyPO8dhnmlBLjakEiQFCJHSgJbJNeq4B1GLw6XyEOySCHBOQGxSkDQnnzIrI9juEYfGYhxtThJakQDGeDBi2go+m21xDa9zOoQArf761KSgkzlUfu1azjHZ38Ivw3Sfyn3SCOYms1xfir+GcDqMq2wIKYkgn+aIuP1rlak8nptUynFVZGcQUEhSCmf6kn4e+kUySJBr0fhrrWNwfj/ADlBtlUMqgNRItt76wmKaIkRodr26imywcK/IErJ/DuyAfSFJxGHKiJy5vEOmliNKr+LcDWw6ptcJUADYyIOkVlhie8Kidc+gkTBAA91bPia1uIwyliVFhIUTqcq3EyT5Rer5YKEbS2IuyjKJ0v6VKDREeVHwLrHfBpxRGcgSmPCVEATOovtUnEYbIpTZMlKlJOw8JiuWbaipUUSRVt4TNck0VvBCDM+elTGgJgAzTsUhQ1Tbly86l6jYyiiudZtbQCo621RyHWprSpVERGtHWhMx/fTen5uPYjjaKXfWiJRb81/KpOJQNgBUY9atdi1Q9INPQbeRv62qMoxTw9ag1ZrDpVEg3pvfnQGBQ0r0BvSge6txNZAnlT1JAodr2piia6KJjwZFOBimZx1p3ebDT5UDDyo7U1d7/OlVJuTOpqTwbirDb6FPDvEputA5aCdtSLb00YtvRi+4L7PsTiGu8GVtJEpzkjN7tAeZqs4rwN3CwHmynNICpBBI5EHlfavQe0nb7IvCNNIUlL+RSlKTEIUrLlA5zY8gapPbgtaMK2UKyy/F/8A43NPWup+PFvjH+pkE9n3D0uMrU4kKSl2G5SDByeJQ3H8tUftCYDOJVCco7tBHWBB+II9K0vs9Kk8PBBN1LUYFx+VNz5zWa9o+CWvE4VWYqaKIeCF3jPOv9RBV7q5lTlxeh/Y1nYKGcEypZhK5Vc2JKlEfCKzuK7N9xjlu4XvEjOT4ASm/i0g863HC+N4Flhttk5wlICQQVKgcyRrTMb7QG0qCEIVmP5ZIEmYgATJqsnD7edfpGtr2KbGs4vEArLasiAo6R1MA3OlYXi/GoUAh1TSkEGchIOhg9K9OY4nxJx5aO5aS0CJUpZmCkE21tMaVjVpuZArjyQhgkpbbfyPGTkgfBfbN3YCH280EDvEGJvrlNXHZRxjii8QoKUgJUCE2BhQJPnBtWcddw4P8QJAmDASVCeQ3qJx7DoQ4EtWAk2GWeSoGhiq+pjyNcoP3oDtG2e9jWHUZD7yZM6JPXlV/wAR7FJebaR3q090mM0AlQJm/lXkHDXXVOZUuqRYnMFKkdLHrSvcXfStafxLioOWQ4rblfnXS8sJLi4k6bNfxr2efh3WHUvZyvENIyqRF5JmQeST7xTeJYYKxTqs0pU6siOqiflUfganXGC664tXduoKCpZUUq7tzxCdDBqaEovBMwfUXPv615vmZlqEFR0Y4e7CcMw2Z0FBQW21FKwoT4lI8A6319K1uK4fh+4l1tElETABKo0Gh1rLdk32ylTaWgHlQ4oLEgkHLnB5AXq47XKnI2jRoEkjmRp6CrJRw4G1V/n5FkuUqMLjsOBdPODyoAdNwZnWpWIcmUjSd+fM1GUlSesfKuKL1sLQqsKVEbHnFI3hkjUDznemJfm+9FKxISr3031A0RlscxvtegNog36+lW5YJ0MgbWqBjrmIg7gW9aeM7dGkgKfT1objmnxFchr49aRSY/WqqhCLoPnSKSLU5FhrSpb10/WqkxEtzXNDnVPxPi2WyDfc61AwjhdnvHSlPnr6cq6Y+NJx5MJpl4hJIRqpXhSlIJKp0AAuTU3sg9+DxeUBTZWtKHErSQYMQCFCYmD6VTdjsa3hcUl9pSXVtg5UrFr+HNYgyBpymvQu3+L/ABbXDnUthLjq1COgKARm1sQIqnpxinFN2Zdg+3Tg/HYBCrQsC5mxfSNT5Vb+2HhqsThmEJUlJS53hB3ASoD4qqF7TuHj8XhXMyk90ifCAfF3mYTPkap+L9oHH1zMjqdhoIqOTM8S443bG06bCcM7SOMYNvD5oyk5lQATJmOgFV3EeMZh4YmddSZsfhVfisY0TC1NmdQSDUXEow6QQgN5tiInrXNw5vlNOxrPTOF9nW1NslsJKgg94FFQEEE25qCp91Z3ihH/AFXA5EtgoQokg+DMlyM088vxrb8H4f4M38riEGP6hkE28vnWG7X8PGH4nh22yJU0sxrl8enwNWxxf3JdJmZc8WZxeHxq3yFqQpc+C4g7SNwB8qqMXivGf9xF9QJOvWtu26hWHSslUBMkGdALgjcQLV5vhuLNv/i3LgtoUuQBlN5II8jtvUcuJ5Ha2FOgn4JpZKihBWDMkAkjnVdxZ8F7XYXJmaZwvtEhSlQCRlMnSLGD1vtWbxPGA64VJsCB8BT4fHycvq9gSdmkwGKCHUqH9KjPkJqkbxWbxAgkkk+ZM/OoTnFu7v8AmkER/uEfflT23krEoNgBIjLoPjXZDA4/UxV8HpPZDF5sDip2cZA5z4yRVpwvApkLcIKb5WwTmcyxMAXAvWc4NiHDw/IiEr76QcoNkNpief5zVTjGMeYByGCFCDlMgzYkSDXnzxxnk20kiieqNnhpzktZiYKvDcgAQesRRm8cZyms1xLi7pLLklD+T+IUEiVEZVGRzGsbk1vFcMbxIS+ApGZKc6AdFaSTrce+uWfico/S7Y8Z0ZziGFzG1lddD+nnVQ5KLEkDlXoquxzChZTiTGuaR7jVE72RK7BaI/1KCVCOkn4U3oZMVJitpmQUqDz0vQnHrAJ133+dWzvDMqilWgMSDyt5UMdm1rZcfb8SW1QqLqEgGcvK4+NPjqbpdiyVEXBOlJ3qU6c2wV13qA06R+uxpy13Ei9TcdhiyWlgC2X0NQMQRpf3fDyozz6uYHWhLcUYCjpMX0mmgn2wN2VbQMbU/NTcsmo3EWVKRlQrLzmfdIrtilJ0RIvEOCpUQR4ecb1Ec4M2P/dEny/Wgq4Q9rIP/Ko54E8T+WfI/rXpQVKnkRj3/wBkvZfDo4bOVDpdWsrUoBUkKKQL7AD4moPtTwpw+FwrrLcdxiVABIkBKgs6bCUirL2K4Yo4aG1EhSXXMyZBjMQoadCDQO2fGCmGbkIWsqEazOX/APJpPIyqEFJ77X7NHbPIOK9q8a+VKcW5cXOWNNtKoFvLnxFRtuTXoq3J2F9uVHPC3MhU0wp7SSICU+pgfGubH5aWuBRwR5bUnhyoWDI5X62r03F8MYKWiphCFwe8EhYJ2IPlrUBzBEH+EUIG38MH4078+DuNB4M1fZPjzmI7ppSSFBtQCgMtkJgGCL3A0/qFUXHc7mOYxCYSW2sikkzcFSrEWH5o9KL2dxDrLpdU6paspSPCABME/Kj4hSTrrOn968qedwm+O7HUb7IKu2L6W8ncKykRAUnfaqjgWFhvGBTZbDzZSCpcwT/xk1cOYa2ggcvnTEHMcoEAEbwfM1SOek+K/v7AcSl7MdnltqKj3ZSDKrkkgDa1MV2SYuAVCNLmrcKKFKvJ98jlQ8SoE2kU38RkcrvsDqioa7JNLUEiL7qVAEdeVScP2aYE22N5J9dasUjKkrcT4JjN1iRUzhXHcElSVQ6VBB2ETYZQkTmBvM+6m9TNNabAqCcLYyN5Qo5NQJ0mpZakkCdLVf8A+E1YtnMyn8PmbMKWgpOebeCfyxN7aCtnwHgncMttrV3i0JAK8oTPpNCH+HZcr5N0M8qieHcdRleSnmkW8zXoWGx7rDLAbwyngsHMU2yFJjxGD6etT/aLwXDlpDyk/wAcOtIbWLfmcHhVsURmN9Kre2rz7GDbZwzimngkKzJMAgSCk21JrpeB4GlJ+3f5J8ufQLjXHsQ5fu1soTrlkXFvEYFUYVBnXnNROyXtEVhGyzjULXyvmJCpza6ib+tVq+17Gni93wriz+PkbtWy0XWjQtN5wUjei9guOZX8Q0tJKHIRbY+JMxyiZrO/45YQIAVJETA1Ijnzq49nmNQHCuwUcpM8gSI+Jp/DwzxzuSoXI01oh8RwIZcWgAyhZQc3nZQ6ERVetUfoDp/arnt1LXEXlahRBHSUAEGqDMCDaOtCcOMmu0KnaOdUT5cutBKTrUkgEdd6e2AQTypU6AU+IxAQkqVoNRv7qo+IdoSbI96v0qXx67XWfnpWdaIkEiRNxXseNhi48mrJh1caej81IeNu28Zt0HOaO7xJubMptz3oauJNHVhHoSK60ov+T+xj2H2U9o+7eDazKX0JE/6wJB9QSPdWl9pXBScr6UkgABcbQfCT0vE9BXj/AAXiQWglCSgo0gzEXFey9hO2oxbSWcTZxQISVCzyRY9M3Mb61wqPJPDPXwbraMA0kA9RcWm/rVpjsU4tDa1ud4laM4EwEmSkpyi1iPjVZ7Q2H+HYghLQWw5dtfiMaSgxooHfcEdak9lUpfwYvldShxYQREgOeIX3AM+Vedl8XJji2yqkmCcXO99PKhBzxbfWiOIEnl+tCWi4tB5j51xoox+cgAbULE4ru2yVqiD89LU4uieYpmOabUhWeMhEKJ23mmik2kxDQYjs88hgOhSHG1JBOU3GYfLnVJCbE/mA0mrvs52aU/h0KYfgOJJDRUbhJCZuTAmPfR0+z5/xZ8gi6jmkgQTsL6V0SwS7jF0bkZp1EkAffSm43h6+6WUfnFx8PjWlw/BcItJLWIUtwAwYASpQvljWbczVFjMclpsrWLAe+dKi1KMklsZL5PP3eOLzqDhKgduugtW87G8AdwqUcQxaG22kFJQ0sytZUYChfwkA5gNbXiq7sX2oa/GpU4hmPyozicpN80wYVtO0mtXxvGDEPsoJCriUp/KZKRYfCd69bJmUKhxpslV9HpLHaVhRIS4kxktvK5IHW16bw/tGMStxLIMNLyLWoZRmmCkA3JHpRMJwVpgKLaAkGCQAE3526Vm/Z1xAOv8AEVWH/qYyzMFOZJVPUp+FdylPSkyVIk+0tzLgVL/7bjC5OhKX29fQmqL2hPFWKGW8NpB9Soj51ofaDiEKwmRQkOKCb6eE5pjzSKwg8Rkm/MmTXk/4h5CX+Wt+5XFH3KHjvCFPpTACVJmTe4I6dapkdj3DYqRbz091bfu9d678IoJz5IBMZjpMTHnXBj8zJCPFdF+KMcrsQpQ/zG4/5fpUzhvB3WFCVpKRE5ZuAZ5VoHWzbblblrR2Wf6kzFNLzcjW3o3FFb2mxffLCz+ZRJPS1VvdkW51O4qj+JzEfWoSgLDU7UYO4olLsaEelNQi2tFcTa4gUBMCqIVlTxvBS2bzlgg84P6fKsz+Hit4GgoQrlFZDieB7oxeNj0/WvT8TLpwBQccCQUpVKoIn15UE8Db/wC4QfSq9ZUs5ROtr0q+Eug3Qa7FGSe5imo7NcPQ2VAOglcDKY2UCT7q9K4/i0IwORKEkh1KW1f0KSDJteQkeuavFeH4R1pwLDajHTYitvh8cpODS0rNJdK/FEgkEczaIF+VcPkQcZc+VjKzaP4pL3C1uIU6txqVZVG/hEkTuMpMb261jOEcV7/EolDrae7V4iNTEATyPWtn2KIdwOLT/MJPlKDP/iaseyGEwrzZYWgB1KQrMFTnSdwZsbwRXMocrVK2vkZS49mTDOwEga1yhf68qs2sepjEYvClCVFtEpVEHIooUZ5ghYInSDUKbyN687LB43TLRaaILhjU7R796FlzCCJToRUjEASTvPpURx61zTRvtE3ok4BwsNpLS1juVSE548Cz4gD5xbpWt4cvE58OVKdcacIWHM0gpVBAIza3II32rNdnwnMXFZVBIgIUJSSZMkb8hW+wK2sUxkQlOHcGVKQDAjOFWEjMLaaaV6GLHzVt7JuVFfxLtOzCmWcMkhKlA5oT4kqIJATebG9eX8Q7YKbcU33YAEg5rzfWt52UwDOIxOPZ7wodbxDuVMCI7xVxuRz5TWO9q3Y1eGU28SClfg8MkSLyTFp611Px45GnkRk2ih/xflnIy2nqB+lTezvaNxbneQAptaIyjXxA391ZE4YkGrjsk+WXgS2tcEGAkmYn6kU88OOMHJLY2z6hw3GWnAMq0yY8MiR5javNvZriof4mhSe6UnElSgY8OZbsCfX1pX+PtlxKmkd2mASCIJVAJJjW/wAqzzbhbxD7iSpasQvOuTyk6etck/P5Jx910b06Zru1nGu9ayxISqQdySDoOVZkExNoPS9W3DsC7iLhOYW1sB5q/StTguw6cv8AGUJOgTECep1rzYQzeQ7q/wDgq3GKMCp4hOnl1q94CpjJneCidkAa9Ty2qDxPh/dLKQSoEBSCRBg9KM1jQQEwZ6amueTeOXWx0lJBeIOBxRISlAMAAfetCQ1kiLjQ/rUd97xWtHOhPcQVEJuo7DU+lR4ym/2F6KzHPfxDECNjyqAtYmRrOpNExDK7qhSSeY+FRkiRF55C9enGNI532FK+tRnTJtRojpB3oSoJqkRGcy4CNwZ9KZim0rSUrTKdB586MCn+1DcUCdJpk92gpGcxHZpwSUAKTsZj4VDeU8kwsrEdY9Aa2yUxAFr6HrvSvtgaXPvrpj5kk/qSZmjzgvuA6r+NSOH8SW2sK8R95mrPiPEHMxEBBFtKrF8UdFs0eQAr1U+a3FCHrfs244EDEFSCG1o1Va4zDLB1kKp/ZV1eGfQoQppRGb+oJ6HkCRXkbfHXwIDio8zWo4L2tcCYBExF+v1rz8vjzjv29vwF7PTfaawWMZh8UlLZSWyhajOaEqmJFoIXFG4d2qwmNKGVtZDCspTcCbmCBI3vVL2y7RF/B4dK0w4gfxBIMzAi3MCY2kVk+HwHUkZk3E5DBg8qjlmpycjRAcfTi2cQ42CtSUrOUwDKdiYETliqPE8QxQ/q/wDp/avTu0mHH4lWQymUkEmTBQlUfGqpWAzAwKlHy4R04opKOjO8D4niglXhEgT4ki45DmZ2q44KjGd828uyQsKiLgSJMa1IYwxQdNKl4hajIJMdDUMnk2/oithUUiu4d32F4qvEg5kuLUpRkAjOSSCOulavjXa44lruciRmUmSSYAB1J896qTwhSIC0qSSAYPIiQaavhiQLm9TyeU5OpMbjq0FxPC2kJCUvB1W+VJCB5KNyfSq5dgctxU/DYcqaccSQUtqCV3uCoSLetP7PYkodUpKUkZTZSQvUpAIB3k0ttv6tL+oGRMM2rcZh8jH6VMY4S4vwgCchWEk5SQN084q17R8bfThe8ztp7tabKQAhXiAiANTJFUT3bJL+MaeZNhkQQnRMjLlFhYyTVoePbT3X6oDlqja9kuNvHCqzMx3UgkJypUkCc0WGa1yOVZztB2zfLjTTPhLygkqInLPhsNLzrW97S4jucE+tRyjuzM6AR4jpyryDhfFmnsbhcigYeRMXgFSa7ckZqcYrqtiRa2b/ALUtkNsZtcsD4WnWs2VlBkGDWq9pOICUsBPNWltAmvP8XxAke+9eZ5GF+q0VjOokxzESrXa80RXCXkYhDhbUEZSAofy5hObp61Q4hZWIKlayCLXHwq64T2qxDSv4i+8RyWNCOo2qmLGo7sHOzT8LCnFXUFAiVCykn05xrWf7TtspxJ7gAJAAVH5SoakDblHSoGM4t43FIhPemVBBKU+gH2arX8RO8chTP6lS/qBysItkqVQEJ1mpGHvF9a5xwDypbrQpBLeaL05LR6+dNQCJv9/vXLxK4iatT9hEx6CZvPrRO8I0HnQ0LuNzGlGK51Hu2pGg3ZHewKVmVJCqi4jhaQlWVCAoixIt+9WjbsCxvTULM+V6aOSUemb8GKf4G9MkT5H6V2G4A8ogBJHIkwK2awDMa/e1MylOgjp9a7f46bXSBRmF8AxKFDRXko2rT9k8QWsQhbqMoRPIgnLUjD4s6ESLa71JQyC42oBGULBWlU+Icq55+TKepJfsekbJrgyMUC+HO7QpIKcw0SlIBUrQAeEmq1ns+6tsKbyrBEpggEiYBAOxpnaTtAHsMvDpGVLghagbx/SNLRtVVg+OvNNtoDgX3SrZgUkoAgIkda5/TxTVobkxzkpWUqEEG4PTbzob76krbWkBSUrQVDmAoEjzpvaDtIl1bjxQECEg/wDEQT5mKu+xzOExjAcUspXmgJkJ1mDpfrQjhndxWkBy+QvF+KfiH1LB8J/LtYARVW7G9bDiHs2aebHc4p1pWuZOVYPmI09a847TezrFYec7qlp2XCsp+Nj0NO/Cl9+SSV/7hWT2QPj3GTh2ilseFwgqPNSQcs2vEn30vYntGWiFuZVZpkqJEAqiwGulUbfZdavzO28pv76kL4EppAROaFSDEHa08prqj6UIqKlb+RW7PQO2XazD4nhTwypKklClIuLpdRBkbG9eY8AxSVvQhIblST+aQCDYidINWCWCErSRZcSNRYz86LhcC2LpSkHoKeXkLi0+xUj1DtZxtOI4cWHFhLj7SRAMnWSfK3xryfh3Z/uHA4la8yTIIIGhkVZZeZn5iuU9YXPWub18tVYaJuM4k47BWtRV1NQQ1OulOLxANrU5tYi49N6h1sKHOt7JB69KAswYEnnyqS66CQE2t+96jKQZ2PlvWj+TDwxI60N1ogHSiZgNBB1m80NaJ0vTIwJEi09aQu3+zUnhfDVPOobAUVLVlhOom2a/hgamdhQuJ8BfClJbDpSFkJHdHMQFEXULTHpV4wXbE2CL5ERp796D3hJte/yp7YIHXaPrXEbxQAKZM+c1IRZP1qIne9xREPWg6Trp8KEloJOSynLOh586agQqNutBRiMsQae7iZAEiotMOgywAdPKhuOCnsYgmEkAifu9ExGGQbA3n7vQ0nsNXsjtX29R8ooayQdwetHTgz+ZJ0NLi05gSonODvoaa1YK+RE4gkgEiiuXi+tQyr37U9KgbE0Gg2Se7CkwRA0O81B/6ShAhJUmNINh9zVmGvDIv9/ZprmFgdaWORx1Y1Evsv2gxGCJyrS42f5FyNYEg7GtTwf2gNLzNvNuJSozByqT1TO6eUisYHBGUjba/OmpASnMBVV5E6oFDeK4kd6otpOTMYHITpSISVbXNctUxYXuJowsOf38qi3+DAHW8up51ED5VZImj4p4E60bDNpI+ZjQ/wB6e6WwnYbADVep2rltAEpyxUySAAPQ1XY10iRNx77VOLcmF1QisOIMHTauCrQaAlyL3k0fvRvBvVaEBz194pAsA0VyDMRt6VM4b2ZdfIyC26joK2jEUrKjlAMHaJn0q4w3s+eeRmgIG2YlJPu0rZ9n+yTTABPjc/qULDyFXpcy6mK6IY2tvQTC4LsO8y2O67tlyRKwtxZIvYk2AO9tzpWxWUIEkwP1qPi+MJAISQSNxVC48tapufvYVHN5EYfbtlIqzzvujysdP3pHsL11/erHIB/NP0oahe58v3pVkJ0iGzhSenWnlj3nT9b1KawxJtbz+sUtwmIn99qzmZpET8P4ZyyefO8aVHbWSdJ+npU1frvI++tNQncGJFNGXyCgQxhFgI5jnTWnQTcmpDDY1oxUkScqZPOg5L4NQRDGVOa0Hc7TvTcY/mSAEi28fMjU1GYciUmeURIpy1SLUnGnsZ7Ir2I5iKIwkHpSKR0qOiygdqs1a0SNA0LAifSgYwkmdANKc24FCATzihOPgCY+tctNSKvaAtki5tfajpfkmCSOVR0vwPuKY06ZjTrVXH3BYd4yYv0BpRg3FbWnXzo2FamFEiJipuKxAgj3QdY51JzadIZUVo4XkMlSZO1qOlFsoiNZ0/em/iUkGUgHYmoy8SpQj5nTypvql2LaQZebNKDEQfF9KiY50lfiAzHcfK1D7w351JZbzWEe75mnS47NdkNSDIuSflR8JgVKUAAVK5a1ccK7NuOKAAgbqPLpW54ZwZthIAEnnuTT25dBooez/Yk5gt+Msf5Y59Tyra4PCpQAlAAA2FqEXct1WA9ar3uKG+T31RSjj2Gi0xPEUoFzflztWM7Sdo190tSSEqSlRCSdYGhonEMJ31lSTMiCR6yKy/FOGYVJhSO8Wf8AWoges3qTyrJKpXQUqLjgjql4VL7qvD3SfEVaqUoE+H+YgAiq7H9pVEZWfCNzufvpVI9mFpCU7JTpbpQQmNjReODaaX/rJuTJLSrn0oGMUee9dXUF9wGEaVqd4qayr+GPOurqXJ0MhMQfEr750zEflrq6ijMIwLUDEixrq6lXYBiRT3B9fpXV1OwIC4PEfKhKPh9aSuqz7FJ+ANx/tNK8L11dXP8AzMdFc4flRmq6uqsuhWHYN/vrXLV4q6uqH8wUMeNzS4b83pXV1OZkXGGrPgijCRsVV1dRn9ho9npvCWx/DsLZyLaHu13FKTr511dTR/01+yr7IHElnLqajJ0T5V1dUMn3DIDx1RGHEWlRmLT5158tVz50ldTQ7Yk+xzhsaVFdXVX2Js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8440" name="Picture 8" descr="http://t1.gstatic.com/images?q=tbn:ANd9GcQbP3yj4_0WYkVsVGStd_huUCCd-Se6I9-ePVaQGqldXwxqis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500306"/>
            <a:ext cx="2928958" cy="2386859"/>
          </a:xfrm>
          <a:prstGeom prst="rect">
            <a:avLst/>
          </a:prstGeom>
          <a:noFill/>
        </p:spPr>
      </p:pic>
      <p:pic>
        <p:nvPicPr>
          <p:cNvPr id="18442" name="Picture 10" descr="http://farm8.staticflickr.com/7199/6822700848_e2730d8cfe_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572008"/>
            <a:ext cx="2285984" cy="2285992"/>
          </a:xfrm>
          <a:prstGeom prst="rect">
            <a:avLst/>
          </a:prstGeom>
          <a:noFill/>
        </p:spPr>
      </p:pic>
      <p:pic>
        <p:nvPicPr>
          <p:cNvPr id="18444" name="Picture 12" descr="http://3.bp.blogspot.com/-I_LBjCQw5YU/TykW8l_F28I/AAAAAAAAMVs/7Xyd2YJ_3yQ/s1600/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4929174"/>
            <a:ext cx="2571768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Part 3: The Metal Age in Spain 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00108"/>
            <a:ext cx="5214942" cy="585789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-</a:t>
            </a:r>
            <a:r>
              <a:rPr lang="en-US" b="1" u="sng" dirty="0"/>
              <a:t>Copper Age 300oBC</a:t>
            </a:r>
            <a:endParaRPr lang="es-ES" b="1" dirty="0"/>
          </a:p>
          <a:p>
            <a:pPr>
              <a:buNone/>
            </a:pPr>
            <a:r>
              <a:rPr lang="en-US" dirty="0" smtClean="0"/>
              <a:t>-</a:t>
            </a:r>
            <a:r>
              <a:rPr lang="en-US" b="1" dirty="0" err="1"/>
              <a:t>Millares</a:t>
            </a:r>
            <a:r>
              <a:rPr lang="en-US" b="1" dirty="0"/>
              <a:t> culture</a:t>
            </a:r>
            <a:r>
              <a:rPr lang="en-US" dirty="0"/>
              <a:t> (village in </a:t>
            </a:r>
            <a:r>
              <a:rPr lang="en-US" b="1" dirty="0" err="1"/>
              <a:t>Almería</a:t>
            </a:r>
            <a:r>
              <a:rPr lang="en-US" dirty="0"/>
              <a:t> w/dwelling remains), inhabitants grew cereal, raised livestock, made copper tools + </a:t>
            </a:r>
            <a:r>
              <a:rPr lang="en-US" dirty="0" smtClean="0"/>
              <a:t>jewelry with a necropolis </a:t>
            </a:r>
            <a:r>
              <a:rPr lang="en-US" dirty="0"/>
              <a:t>near </a:t>
            </a:r>
            <a:r>
              <a:rPr lang="en-US" dirty="0" smtClean="0"/>
              <a:t>the village.</a:t>
            </a:r>
            <a:endParaRPr lang="es-ES" dirty="0"/>
          </a:p>
          <a:p>
            <a:pPr>
              <a:buNone/>
            </a:pPr>
            <a:r>
              <a:rPr lang="en-US" dirty="0"/>
              <a:t>-</a:t>
            </a:r>
            <a:r>
              <a:rPr lang="en-US" b="1" dirty="0"/>
              <a:t>Bell Beaker culture </a:t>
            </a:r>
            <a:r>
              <a:rPr lang="en-US" dirty="0"/>
              <a:t> – made bell-shaped ceramics w/geometric designs, remains in center/periphery of </a:t>
            </a:r>
            <a:r>
              <a:rPr lang="en-US" dirty="0" smtClean="0"/>
              <a:t>peninsula</a:t>
            </a:r>
            <a:endParaRPr lang="es-ES" dirty="0"/>
          </a:p>
        </p:txBody>
      </p:sp>
      <p:pic>
        <p:nvPicPr>
          <p:cNvPr id="17410" name="Picture 2" descr="http://upload.wikimedia.org/wikipedia/commons/thumb/1/1c/Los_Millares_recreacion_cuadro.jpg/350px-Los_Millares_recreacion_cuad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0911" y="1142984"/>
            <a:ext cx="3953089" cy="2857520"/>
          </a:xfrm>
          <a:prstGeom prst="rect">
            <a:avLst/>
          </a:prstGeom>
          <a:noFill/>
        </p:spPr>
      </p:pic>
      <p:pic>
        <p:nvPicPr>
          <p:cNvPr id="5122" name="Picture 2" descr="http://t1.gstatic.com/images?q=tbn:ANd9GcROa07DmX0oFjyyuBJreBRFOnTKfMthiWHLavk1ZuLQy1cg1x5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9515" y="4000505"/>
            <a:ext cx="3814486" cy="2857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02920"/>
            <a:ext cx="9144000" cy="73609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4495800" cy="1524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-</a:t>
            </a:r>
            <a:r>
              <a:rPr lang="en-US" b="1" u="sng" dirty="0" smtClean="0"/>
              <a:t>Bronze Age 1800BC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219200"/>
            <a:ext cx="4419600" cy="56388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-</a:t>
            </a:r>
            <a:r>
              <a:rPr lang="en-US" b="1" dirty="0" smtClean="0"/>
              <a:t>El </a:t>
            </a:r>
            <a:r>
              <a:rPr lang="en-US" b="1" dirty="0" err="1" smtClean="0"/>
              <a:t>Argar</a:t>
            </a:r>
            <a:r>
              <a:rPr lang="en-US" b="1" dirty="0" smtClean="0"/>
              <a:t> culture</a:t>
            </a:r>
            <a:r>
              <a:rPr lang="en-US" dirty="0" smtClean="0"/>
              <a:t>: settled areas easily defendable, buried dead at home w/possessions, made bronze objects + ceramics</a:t>
            </a:r>
            <a:endParaRPr lang="es-ES" dirty="0" smtClean="0"/>
          </a:p>
          <a:p>
            <a:pPr>
              <a:buNone/>
            </a:pPr>
            <a:r>
              <a:rPr lang="en-US" b="1" dirty="0" smtClean="0"/>
              <a:t>-</a:t>
            </a:r>
            <a:r>
              <a:rPr lang="en-US" b="1" dirty="0" err="1" smtClean="0"/>
              <a:t>Talaiotic</a:t>
            </a:r>
            <a:r>
              <a:rPr lang="en-US" b="1" dirty="0" smtClean="0"/>
              <a:t> culture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in </a:t>
            </a:r>
            <a:r>
              <a:rPr lang="en-US" b="1" dirty="0" err="1" smtClean="0">
                <a:solidFill>
                  <a:srgbClr val="FF0000"/>
                </a:solidFill>
              </a:rPr>
              <a:t>Balaeric</a:t>
            </a:r>
            <a:r>
              <a:rPr lang="en-US" b="1" dirty="0" smtClean="0">
                <a:solidFill>
                  <a:srgbClr val="FF0000"/>
                </a:solidFill>
              </a:rPr>
              <a:t> Islands</a:t>
            </a:r>
            <a:r>
              <a:rPr lang="en-US" dirty="0" smtClean="0"/>
              <a:t>, Typical constructions: 1. </a:t>
            </a:r>
            <a:r>
              <a:rPr lang="en-US" dirty="0" err="1" smtClean="0"/>
              <a:t>Taula</a:t>
            </a:r>
            <a:r>
              <a:rPr lang="en-US" dirty="0" smtClean="0"/>
              <a:t> (2 flat stones in shape of a table), 2. </a:t>
            </a:r>
            <a:r>
              <a:rPr lang="en-US" dirty="0" err="1" smtClean="0"/>
              <a:t>Naveta</a:t>
            </a:r>
            <a:r>
              <a:rPr lang="en-US" dirty="0" smtClean="0"/>
              <a:t> (shaped like upturned boat), 3. </a:t>
            </a:r>
            <a:r>
              <a:rPr lang="en-US" dirty="0" err="1" smtClean="0"/>
              <a:t>Taliot</a:t>
            </a:r>
            <a:r>
              <a:rPr lang="en-US" dirty="0" smtClean="0"/>
              <a:t> (circular/elliptical stone tower)</a:t>
            </a:r>
            <a:endParaRPr lang="es-ES" dirty="0" smtClean="0"/>
          </a:p>
          <a:p>
            <a:pPr>
              <a:buNone/>
            </a:pPr>
            <a:r>
              <a:rPr lang="en-US" b="1" dirty="0" smtClean="0"/>
              <a:t>-</a:t>
            </a:r>
            <a:r>
              <a:rPr lang="en-US" b="1" dirty="0" err="1" smtClean="0"/>
              <a:t>Tartesso</a:t>
            </a:r>
            <a:r>
              <a:rPr lang="en-US" b="1" dirty="0" smtClean="0"/>
              <a:t> culture/kingdom</a:t>
            </a:r>
            <a:r>
              <a:rPr lang="en-US" dirty="0" smtClean="0"/>
              <a:t>: </a:t>
            </a:r>
            <a:r>
              <a:rPr lang="en-US" b="1" dirty="0" smtClean="0">
                <a:solidFill>
                  <a:srgbClr val="FF0000"/>
                </a:solidFill>
              </a:rPr>
              <a:t>SW peninsula</a:t>
            </a:r>
            <a:r>
              <a:rPr lang="en-US" dirty="0" smtClean="0"/>
              <a:t>, made jewelry +traded w/others</a:t>
            </a: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5356" y="4038600"/>
            <a:ext cx="4778644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4700" y="0"/>
            <a:ext cx="3289300" cy="2463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69000" y="2133600"/>
            <a:ext cx="3175000" cy="238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96074" y="1295400"/>
            <a:ext cx="2296826" cy="2362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72200" y="304800"/>
            <a:ext cx="76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16002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534400" y="24384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ile:Iberia Bronze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1" y="0"/>
            <a:ext cx="8382000" cy="6917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609600"/>
            <a:ext cx="7543800" cy="59436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28600"/>
            <a:ext cx="2286000" cy="51816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/>
              <a:t>-</a:t>
            </a:r>
            <a:r>
              <a:rPr lang="en-US" b="1" u="sng" dirty="0" smtClean="0"/>
              <a:t>Iron Age 750BC</a:t>
            </a:r>
            <a:endParaRPr lang="es-ES" b="1" dirty="0" smtClean="0"/>
          </a:p>
          <a:p>
            <a:pPr>
              <a:buNone/>
            </a:pPr>
            <a:r>
              <a:rPr lang="en-US" b="1" dirty="0" smtClean="0"/>
              <a:t>Iberians – in </a:t>
            </a:r>
            <a:r>
              <a:rPr lang="en-US" b="1" dirty="0" err="1" smtClean="0"/>
              <a:t>Levante</a:t>
            </a:r>
            <a:r>
              <a:rPr lang="en-US" b="1" dirty="0" smtClean="0"/>
              <a:t> + Andalucía</a:t>
            </a:r>
            <a:endParaRPr lang="es-ES" b="1" dirty="0" smtClean="0"/>
          </a:p>
          <a:p>
            <a:pPr>
              <a:buNone/>
            </a:pPr>
            <a:r>
              <a:rPr lang="en-US" b="1" dirty="0" smtClean="0"/>
              <a:t>Celts – mixed in North Peninsula</a:t>
            </a:r>
          </a:p>
          <a:p>
            <a:pPr>
              <a:buNone/>
            </a:pPr>
            <a:r>
              <a:rPr lang="en-US" sz="1297" dirty="0" smtClean="0">
                <a:hlinkClick r:id="rId3"/>
              </a:rPr>
              <a:t>http://www.history.com/shows/mankind-the-story-of-all-of-us/videos/mankind-the-story-of-all-of-us-iron-age</a:t>
            </a:r>
            <a:r>
              <a:rPr lang="en-US" sz="1297" dirty="0" smtClean="0"/>
              <a:t> (3min)</a:t>
            </a:r>
          </a:p>
          <a:p>
            <a:pPr>
              <a:buNone/>
            </a:pPr>
            <a:endParaRPr lang="es-ES" b="1" dirty="0" smtClean="0"/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pital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348</Words>
  <Application>Microsoft Office PowerPoint</Application>
  <PresentationFormat>Presentación en pantalla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Unit 8: The Metal Age Introduction </vt:lpstr>
      <vt:lpstr>Diapositiva 2</vt:lpstr>
      <vt:lpstr>SOCIETY </vt:lpstr>
      <vt:lpstr>2.3 Architecture and Art   Megalithic constructions </vt:lpstr>
      <vt:lpstr>Part 3: The Metal Age in Spain  </vt:lpstr>
      <vt:lpstr>Diapositiva 6</vt:lpstr>
      <vt:lpstr>-Bronze Age 1800BC </vt:lpstr>
      <vt:lpstr>Diapositiva 8</vt:lpstr>
      <vt:lpstr>Diapositiva 9</vt:lpstr>
    </vt:vector>
  </TitlesOfParts>
  <Company>COLEGIO EVEREST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8: The Metal Age Introduction</dc:title>
  <dc:creator>PROFESEC</dc:creator>
  <cp:lastModifiedBy>Yolanda Serrano</cp:lastModifiedBy>
  <cp:revision>18</cp:revision>
  <dcterms:created xsi:type="dcterms:W3CDTF">2013-10-01T17:54:02Z</dcterms:created>
  <dcterms:modified xsi:type="dcterms:W3CDTF">2014-02-19T14:45:58Z</dcterms:modified>
</cp:coreProperties>
</file>