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9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7E19-A195-104B-99A0-C199A447589C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A954-F42C-9E43-9BEB-CCF223ACD11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ark_Antony" TargetMode="External"/><Relationship Id="rId13" Type="http://schemas.openxmlformats.org/officeDocument/2006/relationships/hyperlink" Target="http://en.wikipedia.org/wiki/Battle_of_Actium" TargetMode="External"/><Relationship Id="rId18" Type="http://schemas.openxmlformats.org/officeDocument/2006/relationships/hyperlink" Target="http://www.youtube.com/watch?v=OlQIZrwTF7U" TargetMode="External"/><Relationship Id="rId3" Type="http://schemas.openxmlformats.org/officeDocument/2006/relationships/hyperlink" Target="http://en.wikipedia.org/wiki/Ptolemy_XIII" TargetMode="External"/><Relationship Id="rId21" Type="http://schemas.openxmlformats.org/officeDocument/2006/relationships/image" Target="../media/image8.jpeg"/><Relationship Id="rId7" Type="http://schemas.openxmlformats.org/officeDocument/2006/relationships/hyperlink" Target="http://en.wikipedia.org/wiki/Assassination_of_Julius_Caesar" TargetMode="External"/><Relationship Id="rId12" Type="http://schemas.openxmlformats.org/officeDocument/2006/relationships/hyperlink" Target="http://en.wikipedia.org/wiki/Ptolemy_Philadelphus_(Cleopatra)" TargetMode="External"/><Relationship Id="rId17" Type="http://schemas.openxmlformats.org/officeDocument/2006/relationships/hyperlink" Target="http://en.wikipedia.org/wiki/Egypt_(Roman_province)" TargetMode="External"/><Relationship Id="rId2" Type="http://schemas.openxmlformats.org/officeDocument/2006/relationships/hyperlink" Target="http://en.wikipedia.org/wiki/Ptolemy_XII_Auletes" TargetMode="External"/><Relationship Id="rId16" Type="http://schemas.openxmlformats.org/officeDocument/2006/relationships/hyperlink" Target="http://en.wikipedia.org/wiki/Roman_province" TargetMode="External"/><Relationship Id="rId20" Type="http://schemas.openxmlformats.org/officeDocument/2006/relationships/hyperlink" Target="http://www.youtube.com/watch?v=B_UK_m0c3K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aesarion" TargetMode="External"/><Relationship Id="rId11" Type="http://schemas.openxmlformats.org/officeDocument/2006/relationships/hyperlink" Target="http://en.wikipedia.org/wiki/Alexander_Helios" TargetMode="External"/><Relationship Id="rId5" Type="http://schemas.openxmlformats.org/officeDocument/2006/relationships/hyperlink" Target="http://en.wikipedia.org/wiki/Julius_Caesar" TargetMode="External"/><Relationship Id="rId15" Type="http://schemas.openxmlformats.org/officeDocument/2006/relationships/hyperlink" Target="http://en.wikipedia.org/wiki/Cleopatra" TargetMode="External"/><Relationship Id="rId10" Type="http://schemas.openxmlformats.org/officeDocument/2006/relationships/hyperlink" Target="http://en.wikipedia.org/wiki/Cleopatra_Selene_II" TargetMode="External"/><Relationship Id="rId19" Type="http://schemas.openxmlformats.org/officeDocument/2006/relationships/hyperlink" Target="http://www.youtube.com/watch?v=dvmAHCieXRI" TargetMode="External"/><Relationship Id="rId4" Type="http://schemas.openxmlformats.org/officeDocument/2006/relationships/hyperlink" Target="http://en.wikipedia.org/wiki/Ptolemy_XIV" TargetMode="External"/><Relationship Id="rId9" Type="http://schemas.openxmlformats.org/officeDocument/2006/relationships/hyperlink" Target="http://en.wikipedia.org/wiki/Augustus" TargetMode="External"/><Relationship Id="rId14" Type="http://schemas.openxmlformats.org/officeDocument/2006/relationships/hyperlink" Target="http://en.wikipedia.org/wiki/Asp_(reptile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9221"/>
          </a:xfrm>
        </p:spPr>
        <p:txBody>
          <a:bodyPr/>
          <a:lstStyle/>
          <a:p>
            <a:r>
              <a:rPr lang="en-US" sz="6000" b="1" cap="all" dirty="0"/>
              <a:t>Part 4: </a:t>
            </a:r>
            <a:r>
              <a:rPr lang="en-US" sz="6000" b="1" cap="all" dirty="0" smtClean="0"/>
              <a:t>Egypt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Natural </a:t>
            </a:r>
            <a:r>
              <a:rPr lang="en-US" b="1" dirty="0"/>
              <a:t>Environment and History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222"/>
            <a:ext cx="9206716" cy="517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173415" cy="9964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Role of Women: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96462"/>
            <a:ext cx="4396154" cy="58615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They: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smtClean="0"/>
              <a:t>had greater freedom than in other civilizations.</a:t>
            </a:r>
            <a:endParaRPr lang="es-ES_tradnl" b="1" dirty="0" smtClean="0"/>
          </a:p>
          <a:p>
            <a:pPr>
              <a:buNone/>
            </a:pPr>
            <a:r>
              <a:rPr lang="en-US" dirty="0" smtClean="0"/>
              <a:t>-could walk the streets freely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-could own property w/their husbands</a:t>
            </a:r>
            <a:endParaRPr lang="es-ES_tradnl" dirty="0" smtClean="0"/>
          </a:p>
          <a:p>
            <a:pPr>
              <a:buNone/>
            </a:pPr>
            <a:r>
              <a:rPr lang="en-US" b="1" dirty="0" smtClean="0"/>
              <a:t>-had the same legal rights as men</a:t>
            </a:r>
            <a:endParaRPr lang="es-ES_tradnl" b="1" dirty="0" smtClean="0"/>
          </a:p>
          <a:p>
            <a:pPr>
              <a:buNone/>
            </a:pPr>
            <a:r>
              <a:rPr lang="es-ES_tradnl" dirty="0" smtClean="0"/>
              <a:t>- </a:t>
            </a:r>
            <a:r>
              <a:rPr lang="es-ES_tradnl" dirty="0" err="1" smtClean="0"/>
              <a:t>Were</a:t>
            </a:r>
            <a:r>
              <a:rPr lang="es-ES_tradnl" dirty="0" smtClean="0"/>
              <a:t> </a:t>
            </a:r>
            <a:r>
              <a:rPr lang="en-US" dirty="0" smtClean="0"/>
              <a:t>depicted as larger in art</a:t>
            </a: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4" name="3 Imagen" descr="egyptian lad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444" y="3587262"/>
            <a:ext cx="5376556" cy="3270738"/>
          </a:xfrm>
          <a:prstGeom prst="rect">
            <a:avLst/>
          </a:prstGeom>
        </p:spPr>
      </p:pic>
      <p:pic>
        <p:nvPicPr>
          <p:cNvPr id="5" name="4 Imagen" descr="egyptian wom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415" y="-55304"/>
            <a:ext cx="4970585" cy="36425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880338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5.3 Religion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79939"/>
            <a:ext cx="4314092" cy="31535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polytheists</a:t>
            </a:r>
            <a:r>
              <a:rPr lang="en-US" dirty="0" smtClean="0"/>
              <a:t> (believed in many gods)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zoomorphic gods </a:t>
            </a:r>
            <a:r>
              <a:rPr lang="en-US" dirty="0" smtClean="0"/>
              <a:t>(w/ human + animal aspects)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believed in life after death and mummified the dead</a:t>
            </a:r>
            <a:endParaRPr lang="es-ES_tradnl" b="1" dirty="0" smtClean="0"/>
          </a:p>
          <a:p>
            <a:endParaRPr lang="en-US" b="1" dirty="0" smtClean="0"/>
          </a:p>
          <a:p>
            <a:endParaRPr lang="es-ES_tradnl" dirty="0" smtClean="0"/>
          </a:p>
        </p:txBody>
      </p:sp>
      <p:pic>
        <p:nvPicPr>
          <p:cNvPr id="4" name="3 Imagen" descr="egyptiang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5538"/>
            <a:ext cx="9144000" cy="3282462"/>
          </a:xfrm>
          <a:prstGeom prst="rect">
            <a:avLst/>
          </a:prstGeom>
        </p:spPr>
      </p:pic>
      <p:pic>
        <p:nvPicPr>
          <p:cNvPr id="5" name="4 Imagen" descr="s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049" y="-1"/>
            <a:ext cx="5237951" cy="321212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25108" y="3212122"/>
            <a:ext cx="461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err="1" smtClean="0"/>
              <a:t>The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Egyptian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God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Shu</a:t>
            </a:r>
            <a:r>
              <a:rPr lang="es-ES_tradnl" sz="1600" b="1" i="1" dirty="0" smtClean="0"/>
              <a:t> holding up </a:t>
            </a:r>
            <a:r>
              <a:rPr lang="es-ES_tradnl" sz="1600" b="1" i="1" dirty="0" err="1" smtClean="0"/>
              <a:t>the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sky</a:t>
            </a:r>
            <a:r>
              <a:rPr lang="es-ES_tradnl" sz="1600" b="1" i="1" dirty="0" smtClean="0"/>
              <a:t> (</a:t>
            </a:r>
            <a:r>
              <a:rPr lang="es-ES_tradnl" sz="1600" b="1" i="1" dirty="0" err="1" smtClean="0"/>
              <a:t>Nut</a:t>
            </a:r>
            <a:r>
              <a:rPr lang="es-ES_tradnl" sz="1600" b="1" i="1" dirty="0" smtClean="0"/>
              <a:t>)</a:t>
            </a:r>
            <a:endParaRPr lang="es-ES_tradnl" sz="16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5767754" cy="11957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5.4 Arts and Sciences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56492"/>
            <a:ext cx="3999940" cy="62015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written texts </a:t>
            </a:r>
            <a:r>
              <a:rPr lang="en-US" dirty="0" smtClean="0"/>
              <a:t>preserved on papyrus (plant) + inscribed on temple/tomb walls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 ex. </a:t>
            </a:r>
            <a:r>
              <a:rPr lang="en-US" b="1" dirty="0" smtClean="0">
                <a:solidFill>
                  <a:srgbClr val="FF0000"/>
                </a:solidFill>
              </a:rPr>
              <a:t>The Book of the Dead</a:t>
            </a:r>
            <a:r>
              <a:rPr lang="en-US" dirty="0" smtClean="0"/>
              <a:t> (religious)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-Understood </a:t>
            </a:r>
            <a:r>
              <a:rPr lang="en-US" b="1" dirty="0" smtClean="0"/>
              <a:t>basic math</a:t>
            </a:r>
            <a:r>
              <a:rPr lang="en-US" dirty="0" smtClean="0"/>
              <a:t> and could calculate volumes of cylinders + pyramids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-Advanced </a:t>
            </a:r>
            <a:r>
              <a:rPr lang="en-US" b="1" dirty="0" smtClean="0"/>
              <a:t>medicine</a:t>
            </a:r>
            <a:r>
              <a:rPr lang="en-US" dirty="0" smtClean="0"/>
              <a:t>: performed surgeries, understood fractures + other problems</a:t>
            </a: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4" name="3 Imagen" descr="egyptian medic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40" y="3434862"/>
            <a:ext cx="5144060" cy="3423138"/>
          </a:xfrm>
          <a:prstGeom prst="rect">
            <a:avLst/>
          </a:prstGeom>
        </p:spPr>
      </p:pic>
      <p:pic>
        <p:nvPicPr>
          <p:cNvPr id="5" name="4 Imagen" descr="mum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48" y="0"/>
            <a:ext cx="2928551" cy="2971800"/>
          </a:xfrm>
          <a:prstGeom prst="rect">
            <a:avLst/>
          </a:prstGeom>
        </p:spPr>
      </p:pic>
      <p:pic>
        <p:nvPicPr>
          <p:cNvPr id="6146" name="Picture 2" descr="http://www.egyptartsite.com/bod/rec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9940" y="1149350"/>
            <a:ext cx="2266950" cy="2200275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 flipV="1">
            <a:off x="3074670" y="2686050"/>
            <a:ext cx="925270" cy="34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"/>
            <a:ext cx="4023360" cy="257174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5120640" cy="56228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5.5 Architecture + Art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endParaRPr lang="es-ES_tradn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80060"/>
            <a:ext cx="5120640" cy="63779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ARCHITECTURE:</a:t>
            </a:r>
            <a:endParaRPr lang="es-ES_tradnl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/>
              <a:t>-TEMPLES:</a:t>
            </a:r>
          </a:p>
          <a:p>
            <a:pPr>
              <a:buNone/>
            </a:pPr>
            <a:r>
              <a:rPr lang="en-US" dirty="0" smtClean="0"/>
              <a:t>	 -</a:t>
            </a:r>
            <a:r>
              <a:rPr lang="en-US" b="1" dirty="0" smtClean="0"/>
              <a:t>religious buildings, dedicated to gods, where priests lived</a:t>
            </a:r>
            <a:endParaRPr lang="es-ES_tradnl" b="1" dirty="0" smtClean="0"/>
          </a:p>
          <a:p>
            <a:pPr>
              <a:buNone/>
            </a:pPr>
            <a:r>
              <a:rPr lang="en-US" dirty="0" smtClean="0"/>
              <a:t>            -rock temples (ex: Abu Simbel temples)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            -parts: shrine, open courtyard, avenue lined with stone sphinxes 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	-tombs</a:t>
            </a: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n-US" b="1" dirty="0" smtClean="0"/>
              <a:t>   -</a:t>
            </a:r>
            <a:r>
              <a:rPr lang="en-US" b="1" dirty="0" err="1" smtClean="0"/>
              <a:t>MASTABAS</a:t>
            </a:r>
            <a:r>
              <a:rPr lang="en-US" b="1" dirty="0" smtClean="0"/>
              <a:t> 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-for pharaohs + important public servants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-flat topped pyramids</a:t>
            </a:r>
            <a:endParaRPr lang="es-ES_tradnl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PYRAMIDS</a:t>
            </a:r>
            <a:endParaRPr lang="es-ES_tradnl" b="1" dirty="0" smtClean="0"/>
          </a:p>
          <a:p>
            <a:pPr>
              <a:buNone/>
            </a:pPr>
            <a:r>
              <a:rPr lang="en-US" dirty="0" smtClean="0"/>
              <a:t>-tombs for the pharaoh and his family 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-formed a labyrinth of rooms/passageways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-corpse surrounded by treasure </a:t>
            </a: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err="1" smtClean="0"/>
              <a:t>HYPOGEA</a:t>
            </a:r>
            <a:r>
              <a:rPr lang="en-US" dirty="0" smtClean="0"/>
              <a:t> (1 hypogeum) </a:t>
            </a:r>
            <a:endParaRPr lang="es-ES_tradnl" dirty="0" smtClean="0"/>
          </a:p>
          <a:p>
            <a:pPr>
              <a:buNone/>
            </a:pPr>
            <a:r>
              <a:rPr lang="en-US" b="1" dirty="0" smtClean="0"/>
              <a:t>-underground tombs carved out of rock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-had various passageways leading to funerary chamber of pharaoh</a:t>
            </a:r>
            <a:endParaRPr lang="es-ES_tradnl" b="1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5" name="4 Imagen" descr="masta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418" y="2429783"/>
            <a:ext cx="3591582" cy="2388402"/>
          </a:xfrm>
          <a:prstGeom prst="rect">
            <a:avLst/>
          </a:prstGeom>
        </p:spPr>
      </p:pic>
      <p:pic>
        <p:nvPicPr>
          <p:cNvPr id="6" name="5 Imagen" descr="pyrami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892" y="4524345"/>
            <a:ext cx="3382108" cy="2333655"/>
          </a:xfrm>
          <a:prstGeom prst="rect">
            <a:avLst/>
          </a:prstGeom>
        </p:spPr>
      </p:pic>
      <p:cxnSp>
        <p:nvCxnSpPr>
          <p:cNvPr id="8" name="7 Conector recto de flecha"/>
          <p:cNvCxnSpPr/>
          <p:nvPr/>
        </p:nvCxnSpPr>
        <p:spPr>
          <a:xfrm>
            <a:off x="1531620" y="792468"/>
            <a:ext cx="332613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737360" y="2994660"/>
            <a:ext cx="381505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309110" y="4524345"/>
            <a:ext cx="1885950" cy="584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229100" cy="141763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SCULPTURE</a:t>
            </a:r>
            <a:r>
              <a:rPr lang="en-US" dirty="0" smtClean="0"/>
              <a:t>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4310" y="811530"/>
            <a:ext cx="4526280" cy="58635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 Was for </a:t>
            </a:r>
            <a:r>
              <a:rPr lang="en-US" b="1" dirty="0" smtClean="0">
                <a:solidFill>
                  <a:srgbClr val="FF0000"/>
                </a:solidFill>
              </a:rPr>
              <a:t>religious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FF0000"/>
                </a:solidFill>
              </a:rPr>
              <a:t>funerary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purpose</a:t>
            </a:r>
            <a:r>
              <a:rPr lang="en-US" dirty="0" smtClean="0"/>
              <a:t>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7030A0"/>
                </a:solidFill>
              </a:rPr>
              <a:t>pharaoh + family had an idealized depiction</a:t>
            </a:r>
            <a:r>
              <a:rPr lang="en-US" dirty="0" smtClean="0"/>
              <a:t>: younger + bigger looking than they really were.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-faces were static and inexpressive, looking straight ahead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-depictions of nobles and civil servants were more realistic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reliefs</a:t>
            </a:r>
            <a:r>
              <a:rPr lang="en-US" dirty="0" smtClean="0"/>
              <a:t> in wood + stone</a:t>
            </a:r>
            <a:endParaRPr lang="es-ES_tradnl" dirty="0" smtClean="0"/>
          </a:p>
        </p:txBody>
      </p:sp>
      <p:sp>
        <p:nvSpPr>
          <p:cNvPr id="3074" name="AutoShape 2" descr="data:image/jpeg;base64,/9j/4AAQSkZJRgABAQAAAQABAAD/2wCEAAkGBhQSERUUExQWFRUVFhgYFxcXFRgYGBcYGB0aFxgYGBYYHCYeHRojGhkXIC8gIycpLCwsFR4xNTAqNSYrLCkBCQoKDgwOFw8PFCkcFBwpKSkpKSkpKSkpKSkpKSkpKSk1KSkpKSkpKSkpKSkpKSkpKSkpKSkpKSkpKSkpKSkpKf/AABEIARMAtwMBIgACEQEDEQH/xAAcAAACAwEBAQEAAAAAAAAAAAAABgQFBwMCAQj/xABDEAABAwIDBQYDBgMHAgcAAAABAAIRAyEEEjEFBkFRgQcTImFxkTKhsRQjQsHR8FJi4SRyc4KywvFjkhUWFzRDU5P/xAAXAQEBAQEAAAAAAAAAAAAAAAAAAQID/8QAHBEBAQEBAQADAQAAAAAAAAAAAAERMQIhQXFR/9oADAMBAAIRAxEAPwDEUIQsgQhCAUrZuz3VnhjYBgkl3wta0Euc4gGAAOSip53Cwnd0quItmeRRpyJBm77euUe6aJ+x+x5z8rq2JphhuO58ZI8nGG/VNeH7JsABBZUeebqpB9mwEq7j7eGGqvoV3kBryxg8TrzECJt+qd8LvvTdRr1e7fFBwacpkPnQtc4Ngc8wGWLrnbVUW0+x3DEE0qlSkf5iKjesgH5pG3j7P6mEaXGrTqWJDWZs2UfE4giABI48Vp+M37oPog0nF7nNJywZAGpBIAMeXLhZKWCa+ox9eoMzXE0wSbFt80eskdElpjM0BSdo4M0qrmH8J9xwPtCjLogQhT9i7LOIqtpghoN3OOjGC7nHpw4kgcUEbC4N9RwZTY57jo1oJJ6BMdHs02g4T9nI8jUpg9QXSmnYu2aVAijhmBg0Jtnf/NUd+wFpOBBLRMacDKzfWLj8/wC1dzcXhxmq0HBv8Qh7R6uYTHVUpX6brPDWkvEAakXt5jUBZX2j7oUms+1YcBomKrG6XMZ2jhexAtcFJdRm6EFC0BCEIBCEIBCEIBCEIPrWybLU6+y3UcGGUzlqUqcgg/jN3H1mbpL3F2V3+MpgiWs+8d6N0HV2VaftvCfdPMw7K6/RY9Cl3Or0PgxVBved5nzODSQSIFtIPJWuE7QaLsS/DNwdQt7zI4sYHCPgLnUwNJjokDB7x1KlfPV+N2VsiG/DYHlPmnPdmjjMz+6qtyl13HE0wYsb0+6dJj3T9UwbYwmFw9MOpUac1DllrGghpnNcCfJLL6OIylppmnQY0OA8OVxeA/WM3eBxiZiLQum+u8DRiG0hdzSJiPE4+QsJC50Nv4muMuJhgbTaA1oygn4szpJvAYOAsp8hQ31wHwVhx8DvUCW/KR/lSstL2tQbWoupmxLbEnRwu0+kiOpWaELcQJi3T2eaudoJALSXECfC2+XqefIJdWudj+Bb3TnmCXSIPJWiBs/dWiC/Dvr5H1WyxxjNLSQWOgkC8zBvATUNjDDVsM+rixmDXMhxDO8GWYueEA6xYQBxTu0LE93i6FQUnUcjS1wywJa8mWkWc0g6q128ylinYapVY2o3u/C5rMS+b+Km4URYjUc/JYxTNht2XUqjntxDjRc7Pkidb/FN5N5InzVSzZr397QcQ6m9lRrQB8Lfwy7n4mW1CmY/aQoU6dEAMGUNYxpdIbHhDg/xB0cLq+2S2kaeemwtkw4uYWOcWQCSHAHUWKkK/Nj2wSDqLH1Fl5VpvNhe7xmIZ/DWqAemYkfJVa6IEIQgEIQgEIQgEIV3uzujXxzy2iAGt+Ko6Qxs6AkAyTyF0BuvvO/BVC5jWvDwA9rpuAZs4GWn9wVs2zRhsfhhVp5srxDmlxlrhq10cRb1EJY2R2O0WQcTWdUP8NPwN/7jLj8k57D2BRwmZuHBax8EtzF3ibYOEk3IMH+6Fm4Mc3n3eNHFCm0l2d0MngSQBEeZC3jCbOZTsGgenHmlHfHZJzU8RSY11SjUDwHTlOUE3gg2gHolZvbFiZjJSJ0A7t1z/wDopfkXmyNz2jE1Kz5dUdWcJPDM8zHnlTni9h0X/FTafcH3Bledhl76TKlZgZUcA5zRoC7gOKnVHKDIu0Ha9DDVDh8NRb3gANR7i5+WbhrWl0TFySDEws4cZX6R2pu5hsQ3LWosqecQ4HiQ8XF0hbZ7GW64atH8lUT7PaPq1bmDKoWhdk+2MtU0ifiuPzUWn2TYkSatSlTaOIJeT6AD6kKqwDPsePYASQ1wvESDrbklGgdr2BcadN9ywEgjkTx6gfILPdlbx4vCS2jUcwHUC4PQrd8fs9uJoZXcQCPVZrS3Nq0qwDqZi2okesj0WZR63b2ZiMZXbi8Y7wsy5RAGd34Gxym/Rag+paTql7GUu6GGbEB1QnqGmD7lXOKJyQ03OnrwUH593sxAfjsS4aGs+Ohj8lUQm3b/AGc42gXPLO+bcl9LxHW5cz4h7EeaVHNXQeUIQgEIQgEIQgFsm420mUMJRpiJIzujUucZPyyj/KsbTvutWc40w3TIM3CIsp64NWdjJvH/AApdCrp6/WyzjZ+8TxialCo4HK6W+mpBv81oOAqhzbO5X/fRYHratbKwnLm8LrETwjisj3b2AH4lxePxyPK8raqbSfiDYvpN+h/VRKuzqTTmDRPoqJbKlmj96Lpqf3wVfWrOBYWNDr3lwbEggHQzePdSaFYkSYB5Ak/MgfRB3BXCpVAN7LxWxrWiSYCgYLHjEtc5oIAdDSeNgZjkZQSMUA7wnR0+8WWUb37M8YqDVj2i3IkfqFpW8G2KWEoipWJAmAAJc4kEQB5az5JO3ixM0quUZ3B3haPxQRADdZ4n0QaHsOtNBh8grFxWY7A3z2i4spjZ8skAmKjIHPM85VpjnXUwLm9zvFhf8Y/6SFd5btslbf52Jy0H4Wl3rqdRxIiYkQDlBB1XLdbbe0qlVoxWEayleXj7tzbGDlLjmvaI4qhxaVlna9u0xobi2NDXFwZVAHxEglryBxkQTxkLU9Ur9pWHzbOxH8oa7q1zT+qsGBlCChaAhCEAhCEAtD7O6YLWz/N9bLPE77j4gjJEnUED1PJT1wWO+2Gy4tgpgMJpG9ruYS8GecAhcNn781MM51Gs2IsbSQbQQRwOvGRCu9/sEKdKliNHio2OtoPoq0bNp4tuHqlsucO6c2w8TTA9Rf2WQ77tbXfXZIEj+LTW+nNXdem4j9FW7AxbG0g1oyhtojlZWlTEAAklBSbUxFSk0kAkC8xrxvy0St/6mNpGCA65zCCSbWDbgCDxMyJT4+sI5pdx25+HrPzGk0uJm1p4SY4IFobZq41tSoJbRYLnSZtE8r3hOu5//t2eYzf939IVVjsNTGFqU2NhopPdYQPCCOH80KbuCc1AEchrFxzj96ILjeHZjK9Co17ZIpvy8wS0iR8kgbtbXzYuDAdM3iDIEXPr81qLajSSLE/CR52MQfJfnzevAuoYqrTILMr3ZQQRLCZaR5QYtySTRvgxjWi8D1Xp+IGUlZBunhcZiXBof4BEuc46DSBqVr1LBMbTyHxWuTeVAu0N6Guq5Bzg+XRMJxILCeEJC3g3DqZjVwbodrkd/tKU3V9ptqhjm1QZiIsZ89D6q4NlwuJzCx/FHyn8wqzfqnOz8T/guPtdeN26rg40nAA0gA7+Z7wHz7QF332qf2DE/wCBU/0lB+cyhBQtgQhCAQhCAWn9lmUNaeZfPQg29AswTXsinXp4Vr2A5CX39SBBPIwpeBt7U8aKjaTGOloe0iDbMTHDyVbuyHOqvpmwDg6SQA1xHEkjWJjyXXYuBGIfRpG5bWpuflOYASDB9l22tiGYZ5puYxzi9hql9Nj7PLsx8YMat05LM/jRmbhntcIa2DOlwZEg5haCLyrKmXd2c3L269EkUd8XUqmTvTAOVrQSWxwysbkERoAxO4rOexzn2dlMi3huSASAATBA0UxlV1MSaZykzOloXXCbSeZBtn48gJ0HCea+OwzqzW5RLvS1vVSaWy3sGYgGzuh4fvzVEfbFJ32TEvaAHd0Wj+6ASb+c/JIeA2i+nTFUBxpAABwbLWCAIJIcW89AL6rUtobPBwj6R/FSeOrgTxWdbiYqaLqTh5Zf4uYIQMOyN63OLcrw6TwcbgAkwM1RsRrBafJXmKp0MdTDMRTD2i4dF2kH8LhcX6GVjG8m79bA4iCC0P8AFTcJgjlPMTHVdW70YptMNNQFsiNLRoDHC3JXBt2B2Vh6NqZy3/ivyi6tKcaarEcLvtijIOSp6QCNNJjkrGh2j1KUCpSe2NZm99QVMGsOwvI/VfDQHKfaUn7M7SaL4l4E+en9EyYTeGlU0qN56hTggbNoO+14h/4ZptFrEim2YPlMLj2gmNn4k/8ATj3IH5pkzO5AjmClbtQq5dmVpsXZG+7229gVYMDKEIWwIQhAIQhALX9wQyps3I64lwI6lZAtA3C201rBQn4m5iTwOZwIHlEHqpeBuwrKdA06VFoa59VmZx8iCb+loHNLXaLgnVMWcjZztAIzGCG30B5kDorna2JDalNo8RNRgETYl3xT1CnY+i1+LbM2Y50yOLouOPw8CFiCs3W3cpUAHug1QZJ/h8m8tRfVNlaqBRLzyS5j8PmvTcAZnK4FtvmLK8wbTVwpD2tJ1aA4G400cglbvRk5GB6wrOo4Ege6W8CKgLQQGgCCS4E89AmCmYGsz5KiPt5ufDVRMTSffkQCFX7B2bTbSp1HMDahAzZdCeZ4Suu9tUt2fiCLHu39JiVVYTa4bRoAybCY/NBUdtOImnhxaz3En1aIE+cH2WdbI2TVxTxTpNJi51geZhapt7Zrce5lMgx3mYH+Vog9L+5Vd2f0G0MbiGNAj4R0uroNi9mGTK6tUOk5WmLnS6t8Z2eU4Bove3XMHHOHTzabf8q9x7C8HKYI+GdLWX3Z2KqhsPF+B4FTRm+3uzSrTY6qzLVAuWsbkeANSALH0SUMS5vw1HA+ZW/0MS4uIy9ZSzvP2f0MSS9o7uqTdzdD/eGnVWUZtT3yxlLwiu7TnzX3aW+dWvhDh6pc9xrCoXk8ACA0D1M9FUbXwrqdZ7HatMe1goa0BCEIBCEIBCEIBW+71fLVpnk6D6H+qqFY7DaDUyniLeoSh/ezvcXhhJg1GGOQaZOv90K+xuH7zF5mvLPu2tFg5t5dp15qr3dZnxVIn8DXmeHwm/zU8Yg/aXTwdlA/uQAJ+fVclesTs+sx4g0qlr3cwnUCZBHzTHs2m5lNoFICwJh7dTreVXYluYsd4rktMc7ubI5WPuF0pPcbGQOIcSPYRoqiQ9lTO4ta0An8T/KDAAKm5XQJc0egJ+bo+i5USbfuykNYqIe8eH7zBV2CTNJ8Tzykj6BIez63eNpNadGtJAtwt9Vo1YzTqDyI+R/VZ1ufRGWXWAEg+gCBk2bUBxbzPhp0w2CIguv0MD5qo2GJxVWsDrWcIB9Gr3setIrvAkOc+BPBvh14dVF3Hl1J1vidmBHC5I+vyUDyxxzDMdJtzXvFYkWF/n++Co9tPrUm52ulobqQ2x9ku4Lfl2jiJNoIEyVQ80akT689V3cLHVLOytvvqOhobrcQbfNNFBsi6DF+1DBd3jAQID6bT1BcD9EnrR+2WhFTDv5tqN9i0/ms4W4BCEIBCEIBCEIBStlvIqsjmoqZdw9jCviQX/BTufMmzR9T0QaHuewmo8nhSEGNMxA+irtn13faXng55g/w5nG8fvRPVCoxuXJlhzDcRfLfUclnuyS0Pc8zB0PUwuanOnUD2lpGunkWmzh5g3UnD1D+IXFiL6+U8DqPVQdjVfDmcYAsSdADpp5fVTalPOJjKYhpcCJ5SOA5E3HVVHUVr6+qmUzIUXA0Q0w74jzvbyPELoyoJtaNAg9k3ePL/hZxu4SMM4mxax0850HtC0MVQMziYEEn0AS5/wCXGnCOFJxl7ZHK9xdQVT6YZs8gWcaRNxxILuPULhuZUiiyCLRpqDrHp+q57RrkYWprIDh7A9Vx3NINAGBpFuBsfoPmqNGZUDgAbgjjoqLG7jYd1TvQHN4kNNp5gKww4LQ0EXcASOQiykY9+WkdbD62QccBgqbB923LOp4/1VnSfZLeE2nBg2m2vJWtLHyLaKBF7YWTToHlUePdoP5LL1pnazWmlSH/AFHHplWZrpOAQhCAQhCAQhCATDsDeE4enlpHLVz5sxjKRYBpPC0+6XkINY2HtOpUrMdVbkc8VC0C1Jxe6mCafNsSbcyq/Y1QkFjGyZeC93ha3W86nhYcUkbP3gr0HsfTqOBpghkw4AHUAOkQYCv9m7azvDnC7uVhJGkAc7rOK0Ls+7twrN+J1J48TjfK4WIbJDYcHiRra6u9qtDSHDhfmbeSRez/ABT6eOqscPFUpmRpDqbhwFtHFO21pMOnTh56BSo5U9pueWtgeN0AH9yLTHorKm3KNS4efxdYsbcku7KMVnON+7abfzOtx6+yt8JjASQJJnl/VB821TAw9fQA0qg92lK+zN63U2UMO2jVrZ6VPLUZ8AJEOBMfh4mbKT2gbxMw2HczKS+uHADlaC4+lrcVnGN3txWJaKbT3VPKG5KXhbHEm831Ksgbtv0QGV2tIeJLhlMxIkxHVUm4+LOUsHPnA4m/RTth7KFSgA0d3TdIc4kkk8eHGyot38V3NZzZyw4gEXvfmkGu7OxGZoI10FtBOkDj5FdtrH7p06Aek9VA2O/M3gY5ciOHO66bc2kG0nAgmLconS3RZC5QsL3Mgg3Ig8J5/orrD4gDXpr7KFs+j8MtI5yNBw8uOq7VqoAJAE+V/JAmdp+IJ7lv8zz9AkJM2/WMz1mD+Fl/Un9AEsrpOAQhCAQhCAQhCAQhCAVzsY2mJA+oP9VTK83TYX1Qxol7j4ZMAWuZ9EDHufXP/ilMcXMqDrlJk+y0/aVCWmRJj0usnxj6uBr067Gy9ma7yHNcYLSYaZ0Kms7ZK8Q6hSPVw+V1mzQ74ajka6Rdzg2wgwAdehU/YdMBruJnjy4Kq2BtipiKAdVpim58uaASR3cAAmR5KxxNMNFzYkEEW9+qgz3tXxPeYimBcMaR6mYPzC57u7MgguF3aQOfHXRMmL3dbXxBLgXCnlYPI3c6ff5q3ZsxjX+ERA4GNPy/RNE7Z2zmsoloAvJOl59Asd2gCMbWDtc5Nhryt7La8IQ0ZdFl2+7QzabX1B4HtExeQLTbokF5u1joaRcamb8o8rydF32/tBzqZDbu4AnWNZjrZTt3+5dTsS4fDmiL8J5LnvHhW06ZBEzcEWsSbD1B+SCLu48GkZiQ6I4EHgJ8+Ssn4ckERlzfIDX3UHd8UGGJLTrGoaPL98Vd1cVTLXBrgSJ526qUYlvRXDsVVIuA6B0t9ZVUumJqZnuPNxPuVzXQCEIQCEIQCEIQCEIQCm7JaM5l2UBpM38o0UJX+5+AFWpUDhLRTM+UkQfkg57XqtLRlfm63VO3UJh2nhADDWmzbdNT5KgpN8SQN+7u+7qDsjqecGBqQRCdcXvKaobTbRIc4FwOaYyidI0/VZrj6rW1W1aLc3haXjk4xIT9uvXrvfSLqTWMDdZkunhf10WfUDXu7SLsO2o4QXku6Gw+QHuplShxhd8EyKVMcmBFcwJUEBtODx42m6Qu1MFv2epAkOc33AOvRP1aZEed+A6pF7VSe6okmfvP9pSdEndHbZfTY0UeMkZQG2AAIPEz+avd5MQDlkiLkjgYEi44yI6qi3NxvgEka+EnSJPDhrHVdd6YBETJ5WcT1/COfml6INPazmVWTTkFuaW3J1sZMq+xu0cuHquylpDHOHrlJ9SqnYjSXDNo0wHfM+oHD1VlveT9lrmL907layDEkIKFsCEIQCEIQCEIQCEIQCadya+TvL6wPUgGOl0rK63drRmFptY8bQpQxY5jQ8xJmgY5EzPskcO8Up4xOsCxbS/DbSTc+aSm05e0cz+aQNlTY7RQDx8TWtc7mbwQf3wWpspBtNuXg0QfoVmmJrHuqp0hjGnqdVoDqrjTbH8I+gWQx4WuHU2uHFoXysfJQ93auaj6PeOkz+asHhBCe29ln/as37ikP+p/tctHe2Vnvai3w4cazUNv8phIK/dUObSabi2pGsxcuNrE+yk7xbRzZZvk873FtdeCl4bDRh2gETa8AHMQZMfiPMKHvBQnIGtJdcEQLESPfUygnbA+A6HNHl8uquN5aQOCrGP/AIn/AOkql2CwlrQBPOxJ6/vgrjeWpGDrCIHdPv55T/RPsYUhCFsCEIQCEIQCEIQCEIQCnbId94BzUFSdnH7xvmY90DbSMFxNopmL+R4e1krYZv3rZ4GU1UWgudaZa7hyg26BLTKBL6kfhB08/wDhSKZahD6FcgXc5g+n5p3pkljQdcoF+kpGwrw6gco+OoLX5haJRwswbADWyyi33eo5aJtGZ7iLRawFuisHIothg9F6KCO4LPu0p/jwxOneE24WOn74LQ3JC7SsPmGH5CrB6tOiCwxrPu2XAByknTUagRx5JZ3hrOa7jJH4YtPAxxhMGOcYpAEwLmDytdU2+DYk2kkRa5BGs8xPyUg77r42BrJJHt1V5va8DCVo/wDrdbolXdQw8TGUmw10uBdXu9mJ/slWeLHeXCAr9jGUIQtgQhCAQhCAQhCAQhCAXTDuhzT5hc16pMlwHmgf6VAta18EiHCfIg2hL+z3D+0QdcvrlE/0ThiqrTQIFjl19P2EgVawZVqRobepWfKrzYLgadJsa1W3nhyhaZXqZab+By9f3osw3XZLqPH7wWnktLxIzQz+J7R0kSFPSGqjORs65RPrF19he3vXhxQcqnRIvaTWLKDHCC5tUOvxEEfmnlxShv8A4I1KBgTF/YTIQU2B3s7uH18O9oywC3K8STNxa8Kl2xvLQrucQXAnTO3T29k77t4QVsExrgCHNvYXtbVZbvTsk4TFFgsAQ5vLX9VZgcd3MvhLg8NGUyKbyLcSQ3Ve98tr0qlB4ZUY7wOEB1/SDf5K83XY44ekZ1zX46wfdUna2xrMPRaGjM6q4k8fC29/MuCk6MsKEIWwIQhAIQhAIQhAIQhBK2ZgHVqrKbdXH2HEprx25vcQQCTIAJOhnWNFJ7L9lCamIdoPA08OBcZ9k7VWd64FrmlrbASCS4kXIngw5uo5rNoXK2DP2d0zpMwQs0qOJLieJ1W0beJZQeRHEAGLtaInrr1WdbR2EKdJsjxZQT6m5U8jtuDQNSvTbwa+ep/otWZhR3zJGhJHQf1WbdnmIDHiNcxJ+gWl4HGB9Qk6tEe9/wAkvRdEry5RDUMoNUqDsXKr23hgaTieR+ilmVwxVDM0iNRCCBuoQMNSA4NEpK7W8G41Kb+AY73kJ72Js00abWnXj5LhvZsVuJpZXD4QYVlHzcrDH7JRngyPe6WO2TBVCzD1PwNL2nyc6CPcNI6Jm3KxZOGptOrW5Y/u2/JWG8uxxisJVpcXMlvk9t2fMR1SdH53Qvrhf8uS+LYEIQgEIQgEIQgFp+7uw6dPBs7ym0ueC9xc1pIzRAuODUhbubM+0YmnS4OdLvJou75D5rWdrVWwG6Bzg23LW3lAI6rPoTN38OG0W+ECZdEADxXsPRWLtkUHXNIT4jIkGXiHG3EgBQcHU9/l/wAKyz2148OSwOGK2LRc0Nc0lrYAGYxaYm99fpyVRvDsoPYbeeiYWv8AMFRdoGabtBIQZ1udQh1VwGjiB5CU5bDqDvgc0FzSI4SD66wkrYtRn2XES8CXtg8ATUi9+IPIDzV+xrDUcWuvDKgyagADOQNDrMjkrVPDwvN15w9RxYM4h2htY+fodeq9NqqI9NXis11som97xbj+vRdBUX0vAV0c6eY6synLOoIzO4T5Dj5rq+jaPJe2PHNe5EapoVNg0iytXpDVjz7O8Q+qY8PWPHQ6eh/QyoH/AIR/ajiG1XNloa6mA0tOXQ85v8lLw2Gc1gD6heQDJyhs6GYHnPuoKje7dpmIwtZjabBUy5mENaDmHiAkDjcdVgpC/Szq4zADiD8o/qsL392N9nxtQAQyp94z0cSSOjpHst+aF1CELQEIQgEIQgcuzJg76s7i2lY8pcJTTtKqe9YOTXHrmYPoShCx66OtEnMGyYMSJPKV2r417QYcbF3yC+IWVqCzatXJSOc+JpJsNfZfKm2KpDpfNgdBzjkviERwoOA+7DKYZUu9vdU4dBMT4eCs8BtepnAkCAAIYwGOUgTFhbyQhWqsaG1arjBdPhnQa+y60sY/xeLTL8xJ+a+oURNoVCWvJNwFxbiHQL80IQc62MeM0O0Xmhj3mJcdRyX1CCSysS4idJXPaVUtpVCCRAJFzrCEIOWwrva4kk5TqTybwlKnbFSHd4Z0eKajZ8oaY90IV8dGYIQhdQIQhQf/2Q=="/>
          <p:cNvSpPr>
            <a:spLocks noChangeAspect="1" noChangeArrowheads="1"/>
          </p:cNvSpPr>
          <p:nvPr/>
        </p:nvSpPr>
        <p:spPr bwMode="auto">
          <a:xfrm>
            <a:off x="155575" y="-2057400"/>
            <a:ext cx="28575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fig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90" y="0"/>
            <a:ext cx="4423410" cy="4549140"/>
          </a:xfrm>
          <a:prstGeom prst="rect">
            <a:avLst/>
          </a:prstGeom>
        </p:spPr>
      </p:pic>
      <p:pic>
        <p:nvPicPr>
          <p:cNvPr id="6" name="5 Imagen" descr="reli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590" y="4549140"/>
            <a:ext cx="4423410" cy="2308860"/>
          </a:xfrm>
          <a:prstGeom prst="rect">
            <a:avLst/>
          </a:prstGeom>
        </p:spPr>
      </p:pic>
      <p:cxnSp>
        <p:nvCxnSpPr>
          <p:cNvPr id="8" name="7 Conector recto de flecha"/>
          <p:cNvCxnSpPr/>
          <p:nvPr/>
        </p:nvCxnSpPr>
        <p:spPr>
          <a:xfrm>
            <a:off x="4229100" y="6092190"/>
            <a:ext cx="4914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3977640" y="2228850"/>
            <a:ext cx="4800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50"/>
            <a:ext cx="4480560" cy="48006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PAINTING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5810"/>
            <a:ext cx="4674870" cy="60921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-used to worship the gods + for decoration</a:t>
            </a:r>
            <a:endParaRPr lang="es-ES_tradnl" dirty="0" smtClean="0"/>
          </a:p>
          <a:p>
            <a:pPr>
              <a:buNone/>
            </a:pPr>
            <a:r>
              <a:rPr lang="en-US" b="1" dirty="0" smtClean="0"/>
              <a:t>-techniques: 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Tempera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paint diluted w/egg yolk or glue</a:t>
            </a:r>
            <a:endParaRPr lang="es-ES_tradnl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2. fresco: </a:t>
            </a:r>
            <a:r>
              <a:rPr lang="en-US" dirty="0" smtClean="0"/>
              <a:t>paint dissolved in water + applied to a wet plaster wall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-subjects of paintings: gods + humans</a:t>
            </a:r>
            <a:endParaRPr lang="es-ES_tradnl" dirty="0" smtClean="0"/>
          </a:p>
          <a:p>
            <a:pPr>
              <a:buNone/>
            </a:pPr>
            <a:r>
              <a:rPr lang="en-US" b="1" dirty="0" smtClean="0"/>
              <a:t>-more important figures were depicted as larger</a:t>
            </a:r>
            <a:endParaRPr lang="es-ES_tradnl" b="1" dirty="0" smtClean="0"/>
          </a:p>
          <a:p>
            <a:endParaRPr lang="es-ES_tradnl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índ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24" y="4057651"/>
            <a:ext cx="4608576" cy="2800350"/>
          </a:xfrm>
          <a:prstGeom prst="rect">
            <a:avLst/>
          </a:prstGeom>
        </p:spPr>
      </p:pic>
      <p:pic>
        <p:nvPicPr>
          <p:cNvPr id="5" name="4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610" y="0"/>
            <a:ext cx="4263390" cy="4057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7027333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4.1 The Natural Environment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96005"/>
            <a:ext cx="4884030" cy="61619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Egypt </a:t>
            </a:r>
            <a:r>
              <a:rPr lang="en-US" dirty="0"/>
              <a:t>=</a:t>
            </a:r>
            <a:r>
              <a:rPr lang="en-US" dirty="0" smtClean="0"/>
              <a:t> a </a:t>
            </a:r>
            <a:r>
              <a:rPr lang="en-US" b="1" dirty="0" smtClean="0"/>
              <a:t>big </a:t>
            </a:r>
            <a:r>
              <a:rPr lang="en-US" b="1" dirty="0"/>
              <a:t>desert </a:t>
            </a:r>
            <a:r>
              <a:rPr lang="en-US" dirty="0" smtClean="0"/>
              <a:t>with the </a:t>
            </a:r>
            <a:r>
              <a:rPr lang="en-US" b="1" dirty="0">
                <a:solidFill>
                  <a:srgbClr val="FF0000"/>
                </a:solidFill>
              </a:rPr>
              <a:t>Nile River </a:t>
            </a:r>
            <a:r>
              <a:rPr lang="en-US" dirty="0"/>
              <a:t>crossing </a:t>
            </a:r>
            <a:r>
              <a:rPr lang="en-US" dirty="0" smtClean="0"/>
              <a:t>North </a:t>
            </a:r>
            <a:r>
              <a:rPr lang="en-US" dirty="0"/>
              <a:t>to </a:t>
            </a:r>
            <a:r>
              <a:rPr lang="en-US" dirty="0" smtClean="0"/>
              <a:t>South</a:t>
            </a:r>
          </a:p>
          <a:p>
            <a:pPr>
              <a:buNone/>
            </a:pPr>
            <a:r>
              <a:rPr lang="en-US" dirty="0" smtClean="0"/>
              <a:t>The Nile: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/>
              <a:t>flows </a:t>
            </a:r>
            <a:r>
              <a:rPr lang="en-US" b="1" dirty="0"/>
              <a:t>from Lake Victoria </a:t>
            </a:r>
            <a:r>
              <a:rPr lang="en-US" dirty="0" smtClean="0"/>
              <a:t>to the  </a:t>
            </a:r>
            <a:r>
              <a:rPr lang="en-US" dirty="0"/>
              <a:t>Med. </a:t>
            </a:r>
            <a:r>
              <a:rPr lang="en-US" dirty="0" smtClean="0"/>
              <a:t>Sea</a:t>
            </a:r>
            <a:endParaRPr lang="en-US" dirty="0"/>
          </a:p>
          <a:p>
            <a:pPr>
              <a:buNone/>
            </a:pPr>
            <a:r>
              <a:rPr lang="en-US" dirty="0" smtClean="0"/>
              <a:t>-has a big </a:t>
            </a:r>
            <a:r>
              <a:rPr lang="en-US" b="1" dirty="0" smtClean="0"/>
              <a:t>delta </a:t>
            </a:r>
            <a:r>
              <a:rPr lang="en-US" dirty="0" smtClean="0"/>
              <a:t>at its mouth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b="1" dirty="0" smtClean="0"/>
              <a:t>flooded once </a:t>
            </a:r>
            <a:r>
              <a:rPr lang="en-US" b="1" dirty="0"/>
              <a:t>per year </a:t>
            </a:r>
            <a:r>
              <a:rPr lang="en-US" dirty="0"/>
              <a:t>in Ancient times, </a:t>
            </a:r>
            <a:r>
              <a:rPr lang="en-US" b="1" dirty="0"/>
              <a:t>fertilizing</a:t>
            </a:r>
            <a:r>
              <a:rPr lang="en-US" dirty="0"/>
              <a:t> the </a:t>
            </a:r>
            <a:r>
              <a:rPr lang="en-US" dirty="0" smtClean="0"/>
              <a:t>banks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was worshipped by the people </a:t>
            </a:r>
            <a:r>
              <a:rPr lang="en-US" dirty="0" smtClean="0"/>
              <a:t>because  </a:t>
            </a:r>
            <a:r>
              <a:rPr lang="en-US" dirty="0"/>
              <a:t>it was a source of life </a:t>
            </a:r>
            <a:r>
              <a:rPr lang="en-US" dirty="0" smtClean="0"/>
              <a:t>+ the  </a:t>
            </a:r>
            <a:r>
              <a:rPr lang="en-US" dirty="0"/>
              <a:t>main transport </a:t>
            </a:r>
            <a:r>
              <a:rPr lang="en-US" dirty="0" smtClean="0"/>
              <a:t>route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029" y="696005"/>
            <a:ext cx="4286605" cy="6161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853015" cy="6858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LOWER Egypt = North</a:t>
            </a:r>
            <a:r>
              <a:rPr lang="en-US" dirty="0" smtClean="0"/>
              <a:t>: delta= flat, marshy area</a:t>
            </a:r>
          </a:p>
          <a:p>
            <a:pPr>
              <a:buNone/>
            </a:pPr>
            <a:r>
              <a:rPr lang="en-US" dirty="0" smtClean="0"/>
              <a:t>            </a:t>
            </a:r>
          </a:p>
          <a:p>
            <a:pPr>
              <a:buNone/>
            </a:pPr>
            <a:r>
              <a:rPr lang="en-US" b="1" dirty="0" smtClean="0"/>
              <a:t>UPPER Egypt = South</a:t>
            </a:r>
            <a:r>
              <a:rPr lang="en-US" dirty="0" smtClean="0"/>
              <a:t>: Nile River Valley = got the Nile’s floods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19" y="1"/>
            <a:ext cx="61245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24724" cy="1113283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4.2 The History of Egypt 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1432"/>
            <a:ext cx="5863590" cy="6266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b="1" dirty="0"/>
              <a:t>3100BC Upper + Lower </a:t>
            </a:r>
            <a:r>
              <a:rPr lang="en-US" b="1" dirty="0" smtClean="0"/>
              <a:t>Egypt were </a:t>
            </a:r>
            <a:r>
              <a:rPr lang="en-US" b="1" dirty="0"/>
              <a:t>united by King Menes</a:t>
            </a:r>
          </a:p>
          <a:p>
            <a:pPr>
              <a:buNone/>
            </a:pPr>
            <a:r>
              <a:rPr lang="en-US" dirty="0"/>
              <a:t>Periods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en-US" b="1" dirty="0" smtClean="0"/>
              <a:t>1</a:t>
            </a:r>
            <a:r>
              <a:rPr lang="en-US" b="1" dirty="0"/>
              <a:t>. THE OLD KINGDOM</a:t>
            </a:r>
            <a:r>
              <a:rPr lang="en-US" dirty="0"/>
              <a:t> = 2700-2200BC</a:t>
            </a:r>
          </a:p>
          <a:p>
            <a:pPr>
              <a:buNone/>
            </a:pPr>
            <a:r>
              <a:rPr lang="en-US" dirty="0"/>
              <a:t>-Time of </a:t>
            </a:r>
            <a:r>
              <a:rPr lang="en-US" b="1" dirty="0"/>
              <a:t>splendor</a:t>
            </a:r>
            <a:r>
              <a:rPr lang="en-US" dirty="0"/>
              <a:t>, </a:t>
            </a:r>
            <a:r>
              <a:rPr lang="en-US" b="1" dirty="0"/>
              <a:t>Pyramids</a:t>
            </a:r>
            <a:r>
              <a:rPr lang="en-US" dirty="0"/>
              <a:t> built by Pharaohs, capital of empire = </a:t>
            </a:r>
            <a:r>
              <a:rPr lang="en-US" dirty="0" smtClean="0"/>
              <a:t>Memphis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2. THE MIDDLE KINGDOM </a:t>
            </a:r>
            <a:r>
              <a:rPr lang="en-US" dirty="0"/>
              <a:t>= 2052 – 1786BC</a:t>
            </a:r>
          </a:p>
          <a:p>
            <a:pPr>
              <a:buNone/>
            </a:pPr>
            <a:r>
              <a:rPr lang="en-US" dirty="0"/>
              <a:t>-capital moved to Thebes</a:t>
            </a:r>
          </a:p>
          <a:p>
            <a:pPr>
              <a:buNone/>
            </a:pPr>
            <a:r>
              <a:rPr lang="en-US" dirty="0"/>
              <a:t>-</a:t>
            </a:r>
            <a:r>
              <a:rPr lang="en-US" b="1" dirty="0"/>
              <a:t>territory increased</a:t>
            </a:r>
          </a:p>
          <a:p>
            <a:pPr>
              <a:buNone/>
            </a:pPr>
            <a:r>
              <a:rPr lang="en-US" dirty="0"/>
              <a:t>-1786BC The </a:t>
            </a:r>
            <a:r>
              <a:rPr lang="en-US" dirty="0" err="1"/>
              <a:t>Hyksos</a:t>
            </a:r>
            <a:r>
              <a:rPr lang="en-US" dirty="0"/>
              <a:t> invaded Egypt</a:t>
            </a:r>
            <a:r>
              <a:rPr lang="en-US" dirty="0" smtClean="0"/>
              <a:t> 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 </a:t>
            </a:r>
            <a:r>
              <a:rPr lang="en-US" dirty="0"/>
              <a:t>moved capital to </a:t>
            </a:r>
            <a:r>
              <a:rPr lang="en-US" dirty="0" err="1"/>
              <a:t>Avaris</a:t>
            </a:r>
            <a:r>
              <a:rPr lang="en-US" dirty="0"/>
              <a:t> </a:t>
            </a:r>
            <a:r>
              <a:rPr lang="en-US" dirty="0" smtClean="0"/>
              <a:t>(it stayed there almost 200 </a:t>
            </a:r>
            <a:r>
              <a:rPr lang="en-US" dirty="0"/>
              <a:t>years)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r>
              <a:rPr lang="en-US" dirty="0"/>
              <a:t>        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0" name="AutoShape 2" descr="data:image/jpeg;base64,/9j/4AAQSkZJRgABAQAAAQABAAD/2wCEAAkGBhMSERQUExQUFBMWFBQVFxQYFxQXGBUVFhQXFxUVFRQYHCYeGB0jGRUUHy8gJCcpLCwsFR4xNTAqNSYrLCkBCQoKDgwOGg8PGiwkHiQsLCwsLCksKSksLCwpLC0pKSkpKiwsKSksLCkpLCksLykpKSwpKSkpLCwsLCkpLCwpKf/AABEIAOAAuAMBIgACEQEDEQH/xAAaAAACAwEBAAAAAAAAAAAAAAADBAECBQAG/8QAOxAAAgEDAwIEBAMHAwQDAQAAAQIRAAMhBBIxQVEFEyJhcYGR8DKhsQYUQlLB0fEzcuEjJGKCFjRTFf/EABoBAAIDAQEAAAAAAAAAAAAAAAMEAAECBQb/xAArEQACAgEDAwMDBAMAAAAAAAAAAQIRAxIhMQRBURMicTJhoYGR0eEFFPD/2gAMAwEAAhEDEQA/APQV1AsauWKMjI4UNBKkEMxAKsPxZU9BR6PFqStCx1dVLt5VBZiFA5JIAH1oC3Hu/gG1D/GRDN7Kpyv+4/KqnOMF7mWTe1ckqhUsD6p3EL7YIz8Tj3pazpdrbwzFyZZuC3YMB0HQdMwcmmTpwghRAFU21j1bS23E5ylqrsC8N2jeoaSG9QljtJAwdxmeDnvRtRqkSdzBcTnsMFj7dyce9ZnhG5TdLW3DXNRcbgABcKjEzxtUVK70bUHyy73Hm2cbSotgIpJwAp3SOxrFp8mnzyaNzUIu0FgC5hcj1GJIXvxPyqtvWWyAVcEMYUgzJEyB3OD9KzdX4W62NMlv1XLL2IJ4O0bHPw2sce1X8E8Ne2GV5hbl3y5ySrtu3/nHwnvVNtbE0KrTHG19vcV3jcCAR1BMQCO5kVNzW21YqzorYwSBgmF57nFZ3hthxcusVuL5mpLbdqxsChVJacYUH50v4l4Zee9ebYzWWNi0yAKGuWQGLtbaZw754JANRyUPkixantwbFy0ybnt5ZoLKThoECD/Dgc8e1M2dZO4NAKGGzjgHBMd+at5dJ6jw+2zSyKSIyRnBkCfkKqGZr7o1vHkvd1FzduQqyDGzB38yVcGAfwx8CD+LDti8HXcMg/EEEcgjkGlEQKIAAGcARQ20AYMVe5bZuSjRMiCYMgNAHqAmpLqFGVPgJB2aDuAJJAHcmB781kP44xchfLVAQu59zCSSOUfaBxAknrAg0TT+AW+bm+8xxuvHzCBkbR0jPbPWjH9mLRtsgXbuuC4WUKCHGZErWZdXENGNk6rxA2kBuBWaYK2yASZhdqOZMz3kY96m14zZZd3mKBjmQRPSP7flR9J4EicIGbBLt6nZv52aPxHqcU4um9Qx6hMHqAeQDyKy+tj2Rr0zNHiIb/TS5cnghYWO4doBHwk1ddFcu4u7VTrbUlt3tccwCp7BRPWtW7aCn3q9taWydXOS22NKCRWzaAwMACAOI+AHFRTlu2K6uc8m4RIxdRo1ceoZEwwwyk8lW5Wesc9aVXQXf/2cDp6bR+UlZ+c1tGzQwlOQzSjwzLimZ9nwhFIYyzDhnJYj4SYHaQAYxOTThjjiji0a7yvasPI27ZaSFWQcULy6duWaBuzFHx9RJX3BTxKRh6vWsNQbYICrZW4fQzne9xlVRGPwqTV9RqWF1LKkb/LNy48SAqlU9KzyzEx0AFOt4Uu+4+64rXFRW2uRhJ2gDp+I/U12p8OVmDjcrhSoYHO0kHae+QDRIZ6dszPCmtkIWdS9yw7WmR39exgrBWIMKCD1Jwfyq/g/iBv20uiQhQYiGL/xZ7AyvyNF0+jW2i21lVUbRkyBJJz3knNG0mhW1aW2khVXauSSBnr8+aZy25bd6/ItCqf2Mjw7xW69wekMhvXkY7WAW1bLBXL/AITLACMz8ssWdTfa/ctykW0tMx2nm4WO2d38i8+/0c0OiFpFS3O0TySTlixk9cmps6JUa5czuuFS0kmdo2rtHQAViScp0bi0o8B49zQbgpkN7fnXertQ2mvbF/kjWpWxe2kmm10naaFbPqE1pqtB6mWmVLwguCK0gbemrQtaUVFizNMMeg5rmzyNjSRQbRwBx7c0C9a64z2/pipFpj1xPeitZA5Of1rKlubaFlsE570T92j2o9pSJoQ08GTlu/EfnV6zNIKpAj4V1Tcgdea6scm0rMxdYeomp89egigVZNOOnU064xAljcJotu4O9cbWKqqDtWHTLDSKDf0KtnrV0xRQc1jjgjRlKCp/mH6UYW5pl9JPAioFv3o2u0VVGdeSGzUPyK0P3cHBrPuWyp544rp9NnhLn6qr58CObG434u/5JDHiOtMfubcnNK3boRGuvIRAWaBJgCSQOuAfpTT6+zasLqHc+UwQqwBbd5kbIA5mRS2ebh7Y89/nwHxQ1e5/oStk9jRzZPbNPFY79OR36Grpb6/0rnPK+wxR5rXqyt2FaHh2q3Dnj50x4naBUyvSQRz8vvrWJ4drF2rcTeyMqsIUyQ8bTt7ZB+VMxvLB/YA08eS+zPUjC0uL8HvPWi8p9/f+KzrgikVFdx3GrG7l0igW2ZznCj8/vFEUzREMVfCN8DSsDXKwMkEfL2ofm1XzYxxQ0gekFeknNdU3LtTRFZtWJqtMWbYqu2rBTRpMXDBRQmiaIBULZoSdFnIgNE8oVa3aii7aw5EPPN/1NY9pi2y3YtOqhmXe1x7isxKkEhdirHHqpHwvxAFrKqtwzd1dsG5cMhrYYsCASGX0wCTIxXptRoLbFSw9SghWBKsAeQGBmDAxSzeG2EClUANsuy5bBuT5jc5LSZJmjRzRqmiUZen8WuNvJW3sF1bAfcwDPnzYUiWCn0wMkg8DNZd/9o7ty9pVTTMbV5WZ7gJItsGZSCQIwVnMcjtWzb0OnCqvlgKkbIa56IMjad0rmeOZzNGt27dtAttdq5gAkgSZPJJ5piLUHqoy1apgXk6a6oUu+0hVABJnsDWH4j4LeWzfsqpa0jTpkEbouXUuOCOALYNxR/uPamPE/DdTe8r921Hkbbu5zn1riAIBnrgwDPNeq1Jyfh/n/Fb6mXp5XVbuyun3gjz1tbxv3S63vxXGturKttrT2oCGDO4H+HEETNIDw/UeVi3qA40ej4d5/eUc+aRL5YLE9Oa9hYU/EffOatdIE9PrM/GlVmrZIM9jyQ09x71wr5xNvXPLbnIFoIpa2AWgkyQFjBry/hunvJathVvkvYspAMbb1u+AwChsxbVpaeK9j4hAItp6fNdmuEEyVUTcLZxuhFnuy1GvtJ5bEgAW1JUj07Cq4II4AgY4rrdPByi354ATkrQbR2ro1FxiGa0Q/qYkFD6AoXO10aDAIBUg8zT5MkfcVfwy6XtKGwxRZnHq2gmR8Z7fCrXmCiB/ya5U+aGsRYGrbqVNzNGVsVjSFcQpb61Vm/ShB/rVSalESLtdrqHXVpI3SNFbVSturKauEoDkxEqEom2uArqw2WQTQrl+KI2BWbfIJzNahHUyEarxL4/Gs3U62cdI+eaPecD48fGgMgwYrsdPCEY24/v/AAJ53J7JgUut7x3NM2b3pNQVnHz+xXOcQOKMo65K0DVwXI54av6zTequxjj6UPw+zgfCaveOfvtXMzy15WzoYElFARqmo66z/wAc/SlG5qCaxSfI3pTA+IWjc2lSodCSJGGDKQVcyD2IOYKgw0RSlu6HlXXaf4rbgH0ng9Qynv8ALmnlZm/AD/uiABI4nmk/GFC3LVwdHKN1kXYXH/sEM9ADT/R59MvT7CfUQjyi37MMFRbRlXtggrtjBYkFf5lyMj8uuzqUEe/vzHsIrCu3Wt3EurJiUcBdx8pskqBkEMqnE4rct6gPb3KJmc/OGEHOCCPkaX6zE8eS1wyYZChGfh981M1DsBxGR34j48VwNCHiTXR9KkCoqiyKmhseZ7+9dVkNJdRkY6UwlwUt5B5qZjkUBpMQGi1V8yhlqjdWNJdhLpkUg1uW9qcDVyATxRIuijK1mhIIIgAGeufjVTYJ+Ip+6vP31oZaFlsnIn9KYjkdGHFWIXViBPxqLK7j7A/YqsSfia0E0u3pT+SfpY0r3f8A39C0Y65PwaFpfTihtb5q1j40aK4srTsejsIXLFWtaMHLCcfh/v3p4ChXNSq+/wAKtSbCam9kV/dz/wAcVgftDaACLP47iKWHKRLKwPQyAAfetS9rG9R4iPlM5pTVaLzrDqcbsA8tGIJ98fnTGF6Jpy4MTx1EBQ7GsOnbdA8liocTHlszR5i9wdygj2kZJqljUkkq423FAJGCCDjcpnj2ORInkVXxO2zWbir+IqQOOuCRPUCSPcCu/OEcuOnwJK07Ny4gJJxHuOfb3pc+0gT7xHwpjTlXtLtO4FVIYYkRgz3+NA45gCOTxjoD146151HUxu0VF2e/fj86obh7wO/3xRNwzAzHORQ3HzmthSCsxjHOZ4A+XNdUkknOM8D411UQ1xVXWqXdR/L25Pf2FEtvIjrQKa3EAHmRXTXXlqijmt0QIDVlahB6kXTV6SFnaaS1jz+VONcxxWdqTmjYF70Yn9JWwPV8p+tblpPSOorG01rM9DxWpYYj4VvrHbrwZwrYMtuDVmaKG1z2odx659NjCRFw+5pbfJrrtyKCxNHjGhiCoreYEx7gx2jj9af0scHE/fNI7cVewcjPH95itSVouStGf43bKXbTkNtUuGMEwGUgE/8AiDyenNX54MT/ABCMTww+HM1tX0DLI6V5q1b8lxazsYkW5M7IUt5f+0KpjtEHoT0+h6i46GczLGtzQ/Z6+TplXbta2PKdP5WUCV+EEH50bUMAC0SJwg6YmZGfmcfOkfVbcXEBJkbrcwLqxBBHAYYhvaPg3pdehO5CGU4I4IOJRl6MJEjpNLdRgeOTfkPiyUHCYB6TEQfbk9OaFfkT99KuUCkngRu3mfUTEYBGZGeBn6KC7gc5IjIznMD5daWHk7DupEdidoAHXbJ57c/OuoGo1GxfMLfhnI4yYiO/AAH0NdWlBy3SA5Mmlmz5X/NEtJE0RLcd640q5ABd1oDEz94pq4tLuDW4sorFdxXJXE1sovFI6pYP386b3UDViQfhNFw/WjM94sJo42D6fOT/AHptR9/1rN0D+sj2H1rYT/NTq04zf33/AHM4WnAhFxVblkUU0Fwe2KT5GELXFAoDNRLpoRphDMStcBn2rmNRVmhu1qwv4iAJj61n+OeG71PQjKsJlSOGwR9OokHBojrJEgc45xjmtMQywDJGPv5iqUtEtSFs0EecsamfSw2OBJB4P/kjcMJ7Z70PWoQVuopZ1I3BY3vbAMoCeckQpPf5N6/w8OyHc6MhJDIQCNwhgRwwMDBHSh2ruWRo3qcxwwIkOs9DMexBrt4s0c0dL5EXFwdmtYZLtoEENiRwQfkeY6j3g0hfOQew25gfhMKF9+OOKT0rtpmlN9y0WYtbw2wk7ty7oO2d0rn8axxWwblu8nmWyHEEgjO09IHcRx+vTlZcMsMt+B3FkTVC3iWjL6ds7TBIdokRBV+mFcK0dxmuqniviACBFAe46wqnAIzJbnagJG4+4rqY6ZT0bAclOR6EGuipiurjmwcUG6tNGgXa1FkYm65rt1FuJQSlMrcotXP+E9qqBUskiPuancoQ0zEOsYnn4V6BDisPTWpufIkf2rYtHFMde03FrwB6dUmvuELVW5xUkR9/felrOut3Q3lur7W2ttIO1gASCR7MPrXOSfI2DuLQHFMNQHoyDRBlauiUMmj2BirYSTAkEcCfvtTujtxPExEdQJPT5Cl7oyKvpbnqzGPYdZ5M+xqpfSYnvEtq7IInqPzzXmNF/wDYuTdLsiskFp9LMrSF/hClQuBBJ7qa9ZcBBmvOazRCzqNxUbLu2HhfTc9QM9RuDcjA+LU90MkppMQycDIoRtOrl7dw2yxlhCsrNAEspE5EAwRMVdRzx7D+lWmuw0pqpIXTa4FtHpnlnusGuN1UMFQAD0oCSQCVDE9Y9q6ma6txWhUi7PSgVNQDXGvGjh1DdatNc1WRirrQ/KozrmoijKRRQWat5f3/AEoiLRHFU5EMi/pyplZEZB/vVrfiR6gz1z+laXlzzQb/AIYpBwZjGabhnhKOjKvh+AU4SvVH9TM8WMo7qjX7m0BNOT/09+QCVkAjIndI9NA8LRtMiW2e2rANduWwPNvXyf8AUcKhG31tgDdAAGIw9orm1ip9on4/5rI1/hq6Uwu8JcMLbsKP3i6QhZze1DeogAE4YcVcoqD0ed/k3CWpWeidhmMjj7+dAuClvBrtk2yLIAVWIIDB4YgFpcE7jnJk5ppxilqpjUQJpnT5FLmjaEw0dxUlwEnwVuzzQlAnPAIx0JPendTbilCpx0HU9Y/Sri7RIy2GNFdZ1Eg8YJxP/rSvjGi8226GQWVl3DoGBGB3GI+FXtXFVm9R3lhIg+lYH06ZNM275YlTznHaDFS9D1IBkxmDp9SSdrrsuRJXlcRJtt/EskT1BIBiaPQPGlNq4t05QBkbmR5joFZREcgA8YjtTBWK9DgyerBSEJKmRXV1dTBk9AjYoo4pa3I+FHFeOkqHSxFQKma6ayWijpNV2xRKkkVpMpoFVwtSFq1RshWKmq1xNU9zVGT4hYhpnPP0o1qboBYCAZDRwRI9JGQc0xrbO9YHIP1rOR2tnrE+pf6j3roQfq49HdcfwLy9ktXbuIeOftO1rfssO2xlVrjny7QZyAoBy9z8Qwqk85q3gXinnK6l7dx7bBWe3u8skjdtG7qs7T8jiae8Q0IvC267S9pvMRXJ2b42gvtGdoYkY5NNuv39/KhScVHTW41Fp7oAVqQsEH3qxt/far6ZpJUx8fehthW9h5lkUm9uKONwyWWOgj8zQiWYSQAPY1UYVumheE3dCbIJ6TIk/wB+c4qNI+0ydzE5JwT8FAH9IrmtiqgZJ5/t2/4onI090G8QRbiEHI4IyJ9/ce9Y3htwtaUkzyA386hiEc/7lg/OtvW2j5NwoPXsYLx+Ladpn2MVh+GsNgQBlNsBSjfiXEgH5ZEV0v8AHPlHOzLcarq6urrADbimFbAqgSo3V497jgUGomqq1c5qqNIT/wD66+ZdtgNutIjsY9MOpZQDOTCsflVNR4wqGzKuTeO1VAEzsLw2cYU59qUt+HOLmpPpK6gp65O5FFoW2WNuYhiM/wAWY4q/iPhJu6iy5g2ra3pXc4Ys6qqkbQIAAf8Ai/io6jC/t/RYf/5Fa8q1dUOy3bgtoAvq3EkQQeIKsPlUt+0VoWhdh484WNu31C6bnl7ds/zwJHel9d4LvbSqoRbNhy5UFlP+m6IE2DEFyeQa7xPwQsunS0ttbVu8t10LOm4KGIAKqTO9g0+1Ulj2Mjmr8VFq1dvXFdVtAswIEwACdonPPHtUafxRbjugDK9vZvVhBAddyHBIII/Sk/EvCLl3StZAtrvuLuG+6R5XmK7jeV3FioI4A9VF8G8LawLqswdTdZ0eSbhVshbzEepl/CDJkAVVQ033LTY7Jmh69AyHq3Q0bZRBZERWYz0yUkSStUZXhrephPTr/SmzBOf8npildToiCTGJ56ih6W/6gCevP6TXSyw/2G8sH23FsU/S9kh1zwB9e9QiSZHI78Ve/cAMTx1/Kgfvq9/+aRjCUvpQ3LIojS5ET99jUraIHTHxqukg55/OmLdwHisStOjKk6tGfcWhITmDmPemNSMxFLo0TPQff0rcd0Mx3Q4jnbtOfc9s8/SsPxKz5eoDfw3F2sem9TNsk9yCVrctXmOO8n7+tLeKaYXLbrALEHnvByfaYOO1E6fL6WRMWyxtGeaml9BcLW0mdwVVYHkOoCtu95E/OetdXpU7Qiep83tUDUCk/Mg1JvTXktJ0dKHDeHtVTeFKC57VBf2qaS9Bk+G697r3Tuu7f3m4iQqbBbtQCGYicsrgdeO1Dv8AjBjVXGdrVrTkpKKGYvsUs5XkgM4AX2JPNPafwyzbI2pG1iwG64QGYks0FomWJ+JolzwyzcLm4u7cVLIsw5XguoMGIGfajXC+CaaQt+0WqvWdOLyt/pG29xYE3E3KLgz+FskiOoii+J+Ita0+oukkEW7jqIB2FUOxfc7gJ9zHFH1OkS4pS4odDyJMEggiSCOCAavrdLbvDZdXcjfiEkA+xgz0qlpdJrv+AbFPCv3ltwuMyqbVkb2VA3nwfNKKB+CNsTOeMV3gF67d3u1wsgv30VSFyltjbEkDncCa05j7/rVNBp0tIEtqFUSQonBYlm5J5JJ561Up2nsXQwzQYok0IvVt1Botoi+cfl8qy7lg5gYrVqjDEUbFlePgHKGoyRp3Y5n+9OJoEUSc445/Lp8aYJAGMHvS+pvYJPw756Cmn1OSbUY7fGwNYIQ9z3+RfRXIJA4nFaSXccisnS3UU+t7aYwGdVJBMAwT3kU5auoT6XRpnhlPBg4B6Gq6tReV0VhtQVjrruFKPaimrb96A21gGUhl5DAggiOZFJx2GoMDZ5GeJkd54FNG2HHbP3NJsKPYv8yenPtVtXublG0YWtteVqJwqXFIzwboK7c99gce+BU1p+M+GretMjCVZSuYMEjBAIORz8RUV1+m6xRhUhKWPcORGferXWLdo6e1Nm2CIpVkiuSpJhuCi2xBJ6DGByflQ4pi2pmrX7O7rniKuwkJeRQN9nNNWdRIjaP0H0pZrTDkGj6e1GTyRx15rMmgk2qJYDcJ4Jz8PhS+ouDdij38VnXHO6iwQrdGoWkff31qtdb/AAj61BoTVMNHgjdVg1DIqympRoIXqpuVShs9Si0i18mPYj680p+63LisykA7GKTxughS3tIpzEe5kyT+gpfQEncsxmfsU3hbjjnKPKr9u4nmV5Ixlwecv6fUW/C2OtNvzzdsDcu0egahGUFhgkSxinPG9Xt1AKOtt10muuyNhk/9u4kN3Kn6GvVTAjnpEe3tUW7f5/KgPPfK8/kMkkjz3h3jz3dSEL20INo+VBLXbT2VfekLxvJ9W6BtiO+NpfF71jS2Sjh1FgG4IX/tyt22u47RP4WuSpBPonpFe+c/fxoGoXnP51mOSKfBEjxuo8buAW281biF2Ja3tLMpuIEKhgBeCgsrbYOQcwa9EV+mf+P0phrc0KIojmnVIZiM6Z8HgDJjqeK6g2T0Bj5/T9fyrqE0YcVZ/9k="/>
          <p:cNvSpPr>
            <a:spLocks noChangeAspect="1" noChangeArrowheads="1"/>
          </p:cNvSpPr>
          <p:nvPr/>
        </p:nvSpPr>
        <p:spPr bwMode="auto">
          <a:xfrm>
            <a:off x="155575" y="-1279525"/>
            <a:ext cx="21907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data:image/jpeg;base64,/9j/4AAQSkZJRgABAQAAAQABAAD/2wCEAAkGBhMSERQUExQUFBMWFBQVFxQYFxQXGBUVFhQXFxUVFRQYHCYeGB0jGRUUHy8gJCcpLCwsFR4xNTAqNSYrLCkBCQoKDgwOGg8PGiwkHiQsLCwsLCksKSksLCwpLC0pKSkpKiwsKSksLCkpLCksLykpKSwpKSkpLCwsLCkpLCwpKf/AABEIAOAAuAMBIgACEQEDEQH/xAAaAAACAwEBAAAAAAAAAAAAAAADBAECBQAG/8QAOxAAAgEDAwIEBAMHAwQDAQAAAQIRAAMhBBIxQVEFEyJhcYGR8DKhsQYUQlLB0fEzcuEjJGKCFjRTFf/EABoBAAIDAQEAAAAAAAAAAAAAAAMEAAECBQb/xAArEQACAgEDAwMDBAMAAAAAAAAAAQIRAxIhMQRBURMicTJhoYGR0eEFFPD/2gAMAwEAAhEDEQA/APQV1AsauWKMjI4UNBKkEMxAKsPxZU9BR6PFqStCx1dVLt5VBZiFA5JIAH1oC3Hu/gG1D/GRDN7Kpyv+4/KqnOMF7mWTe1ckqhUsD6p3EL7YIz8Tj3pazpdrbwzFyZZuC3YMB0HQdMwcmmTpwghRAFU21j1bS23E5ylqrsC8N2jeoaSG9QljtJAwdxmeDnvRtRqkSdzBcTnsMFj7dyce9ZnhG5TdLW3DXNRcbgABcKjEzxtUVK70bUHyy73Hm2cbSotgIpJwAp3SOxrFp8mnzyaNzUIu0FgC5hcj1GJIXvxPyqtvWWyAVcEMYUgzJEyB3OD9KzdX4W62NMlv1XLL2IJ4O0bHPw2sce1X8E8Ne2GV5hbl3y5ySrtu3/nHwnvVNtbE0KrTHG19vcV3jcCAR1BMQCO5kVNzW21YqzorYwSBgmF57nFZ3hthxcusVuL5mpLbdqxsChVJacYUH50v4l4Zee9ebYzWWNi0yAKGuWQGLtbaZw754JANRyUPkixantwbFy0ybnt5ZoLKThoECD/Dgc8e1M2dZO4NAKGGzjgHBMd+at5dJ6jw+2zSyKSIyRnBkCfkKqGZr7o1vHkvd1FzduQqyDGzB38yVcGAfwx8CD+LDti8HXcMg/EEEcgjkGlEQKIAAGcARQ20AYMVe5bZuSjRMiCYMgNAHqAmpLqFGVPgJB2aDuAJJAHcmB781kP44xchfLVAQu59zCSSOUfaBxAknrAg0TT+AW+bm+8xxuvHzCBkbR0jPbPWjH9mLRtsgXbuuC4WUKCHGZErWZdXENGNk6rxA2kBuBWaYK2yASZhdqOZMz3kY96m14zZZd3mKBjmQRPSP7flR9J4EicIGbBLt6nZv52aPxHqcU4um9Qx6hMHqAeQDyKy+tj2Rr0zNHiIb/TS5cnghYWO4doBHwk1ddFcu4u7VTrbUlt3tccwCp7BRPWtW7aCn3q9taWydXOS22NKCRWzaAwMACAOI+AHFRTlu2K6uc8m4RIxdRo1ceoZEwwwyk8lW5Wesc9aVXQXf/2cDp6bR+UlZ+c1tGzQwlOQzSjwzLimZ9nwhFIYyzDhnJYj4SYHaQAYxOTThjjiji0a7yvasPI27ZaSFWQcULy6duWaBuzFHx9RJX3BTxKRh6vWsNQbYICrZW4fQzne9xlVRGPwqTV9RqWF1LKkb/LNy48SAqlU9KzyzEx0AFOt4Uu+4+64rXFRW2uRhJ2gDp+I/U12p8OVmDjcrhSoYHO0kHae+QDRIZ6dszPCmtkIWdS9yw7WmR39exgrBWIMKCD1Jwfyq/g/iBv20uiQhQYiGL/xZ7AyvyNF0+jW2i21lVUbRkyBJJz3knNG0mhW1aW2khVXauSSBnr8+aZy25bd6/ItCqf2Mjw7xW69wekMhvXkY7WAW1bLBXL/AITLACMz8ssWdTfa/ctykW0tMx2nm4WO2d38i8+/0c0OiFpFS3O0TySTlixk9cmps6JUa5czuuFS0kmdo2rtHQAViScp0bi0o8B49zQbgpkN7fnXertQ2mvbF/kjWpWxe2kmm10naaFbPqE1pqtB6mWmVLwguCK0gbemrQtaUVFizNMMeg5rmzyNjSRQbRwBx7c0C9a64z2/pipFpj1xPeitZA5Of1rKlubaFlsE570T92j2o9pSJoQ08GTlu/EfnV6zNIKpAj4V1Tcgdea6scm0rMxdYeomp89egigVZNOOnU064xAljcJotu4O9cbWKqqDtWHTLDSKDf0KtnrV0xRQc1jjgjRlKCp/mH6UYW5pl9JPAioFv3o2u0VVGdeSGzUPyK0P3cHBrPuWyp544rp9NnhLn6qr58CObG434u/5JDHiOtMfubcnNK3boRGuvIRAWaBJgCSQOuAfpTT6+zasLqHc+UwQqwBbd5kbIA5mRS2ebh7Y89/nwHxQ1e5/oStk9jRzZPbNPFY79OR36Grpb6/0rnPK+wxR5rXqyt2FaHh2q3Dnj50x4naBUyvSQRz8vvrWJ4drF2rcTeyMqsIUyQ8bTt7ZB+VMxvLB/YA08eS+zPUjC0uL8HvPWi8p9/f+KzrgikVFdx3GrG7l0igW2ZznCj8/vFEUzREMVfCN8DSsDXKwMkEfL2ofm1XzYxxQ0gekFeknNdU3LtTRFZtWJqtMWbYqu2rBTRpMXDBRQmiaIBULZoSdFnIgNE8oVa3aii7aw5EPPN/1NY9pi2y3YtOqhmXe1x7isxKkEhdirHHqpHwvxAFrKqtwzd1dsG5cMhrYYsCASGX0wCTIxXptRoLbFSw9SghWBKsAeQGBmDAxSzeG2EClUANsuy5bBuT5jc5LSZJmjRzRqmiUZen8WuNvJW3sF1bAfcwDPnzYUiWCn0wMkg8DNZd/9o7ty9pVTTMbV5WZ7gJItsGZSCQIwVnMcjtWzb0OnCqvlgKkbIa56IMjad0rmeOZzNGt27dtAttdq5gAkgSZPJJ5piLUHqoy1apgXk6a6oUu+0hVABJnsDWH4j4LeWzfsqpa0jTpkEbouXUuOCOALYNxR/uPamPE/DdTe8r921Hkbbu5zn1riAIBnrgwDPNeq1Jyfh/n/Fb6mXp5XVbuyun3gjz1tbxv3S63vxXGturKttrT2oCGDO4H+HEETNIDw/UeVi3qA40ej4d5/eUc+aRL5YLE9Oa9hYU/EffOatdIE9PrM/GlVmrZIM9jyQ09x71wr5xNvXPLbnIFoIpa2AWgkyQFjBry/hunvJathVvkvYspAMbb1u+AwChsxbVpaeK9j4hAItp6fNdmuEEyVUTcLZxuhFnuy1GvtJ5bEgAW1JUj07Cq4II4AgY4rrdPByi354ATkrQbR2ro1FxiGa0Q/qYkFD6AoXO10aDAIBUg8zT5MkfcVfwy6XtKGwxRZnHq2gmR8Z7fCrXmCiB/ya5U+aGsRYGrbqVNzNGVsVjSFcQpb61Vm/ShB/rVSalESLtdrqHXVpI3SNFbVSturKauEoDkxEqEom2uArqw2WQTQrl+KI2BWbfIJzNahHUyEarxL4/Gs3U62cdI+eaPecD48fGgMgwYrsdPCEY24/v/AAJ53J7JgUut7x3NM2b3pNQVnHz+xXOcQOKMo65K0DVwXI54av6zTequxjj6UPw+zgfCaveOfvtXMzy15WzoYElFARqmo66z/wAc/SlG5qCaxSfI3pTA+IWjc2lSodCSJGGDKQVcyD2IOYKgw0RSlu6HlXXaf4rbgH0ng9Qynv8ALmnlZm/AD/uiABI4nmk/GFC3LVwdHKN1kXYXH/sEM9ADT/R59MvT7CfUQjyi37MMFRbRlXtggrtjBYkFf5lyMj8uuzqUEe/vzHsIrCu3Wt3EurJiUcBdx8pskqBkEMqnE4rct6gPb3KJmc/OGEHOCCPkaX6zE8eS1wyYZChGfh981M1DsBxGR34j48VwNCHiTXR9KkCoqiyKmhseZ7+9dVkNJdRkY6UwlwUt5B5qZjkUBpMQGi1V8yhlqjdWNJdhLpkUg1uW9qcDVyATxRIuijK1mhIIIgAGeufjVTYJ+Ip+6vP31oZaFlsnIn9KYjkdGHFWIXViBPxqLK7j7A/YqsSfia0E0u3pT+SfpY0r3f8A39C0Y65PwaFpfTihtb5q1j40aK4srTsejsIXLFWtaMHLCcfh/v3p4ChXNSq+/wAKtSbCam9kV/dz/wAcVgftDaACLP47iKWHKRLKwPQyAAfetS9rG9R4iPlM5pTVaLzrDqcbsA8tGIJ98fnTGF6Jpy4MTx1EBQ7GsOnbdA8liocTHlszR5i9wdygj2kZJqljUkkq423FAJGCCDjcpnj2ORInkVXxO2zWbir+IqQOOuCRPUCSPcCu/OEcuOnwJK07Ny4gJJxHuOfb3pc+0gT7xHwpjTlXtLtO4FVIYYkRgz3+NA45gCOTxjoD146151HUxu0VF2e/fj86obh7wO/3xRNwzAzHORQ3HzmthSCsxjHOZ4A+XNdUkknOM8D411UQ1xVXWqXdR/L25Pf2FEtvIjrQKa3EAHmRXTXXlqijmt0QIDVlahB6kXTV6SFnaaS1jz+VONcxxWdqTmjYF70Yn9JWwPV8p+tblpPSOorG01rM9DxWpYYj4VvrHbrwZwrYMtuDVmaKG1z2odx659NjCRFw+5pbfJrrtyKCxNHjGhiCoreYEx7gx2jj9af0scHE/fNI7cVewcjPH95itSVouStGf43bKXbTkNtUuGMEwGUgE/8AiDyenNX54MT/ABCMTww+HM1tX0DLI6V5q1b8lxazsYkW5M7IUt5f+0KpjtEHoT0+h6i46GczLGtzQ/Z6+TplXbta2PKdP5WUCV+EEH50bUMAC0SJwg6YmZGfmcfOkfVbcXEBJkbrcwLqxBBHAYYhvaPg3pdehO5CGU4I4IOJRl6MJEjpNLdRgeOTfkPiyUHCYB6TEQfbk9OaFfkT99KuUCkngRu3mfUTEYBGZGeBn6KC7gc5IjIznMD5daWHk7DupEdidoAHXbJ57c/OuoGo1GxfMLfhnI4yYiO/AAH0NdWlBy3SA5Mmlmz5X/NEtJE0RLcd640q5ABd1oDEz94pq4tLuDW4sorFdxXJXE1sovFI6pYP386b3UDViQfhNFw/WjM94sJo42D6fOT/AHptR9/1rN0D+sj2H1rYT/NTq04zf33/AHM4WnAhFxVblkUU0Fwe2KT5GELXFAoDNRLpoRphDMStcBn2rmNRVmhu1qwv4iAJj61n+OeG71PQjKsJlSOGwR9OokHBojrJEgc45xjmtMQywDJGPv5iqUtEtSFs0EecsamfSw2OBJB4P/kjcMJ7Z70PWoQVuopZ1I3BY3vbAMoCeckQpPf5N6/w8OyHc6MhJDIQCNwhgRwwMDBHSh2ruWRo3qcxwwIkOs9DMexBrt4s0c0dL5EXFwdmtYZLtoEENiRwQfkeY6j3g0hfOQew25gfhMKF9+OOKT0rtpmlN9y0WYtbw2wk7ty7oO2d0rn8axxWwblu8nmWyHEEgjO09IHcRx+vTlZcMsMt+B3FkTVC3iWjL6ds7TBIdokRBV+mFcK0dxmuqniviACBFAe46wqnAIzJbnagJG4+4rqY6ZT0bAclOR6EGuipiurjmwcUG6tNGgXa1FkYm65rt1FuJQSlMrcotXP+E9qqBUskiPuancoQ0zEOsYnn4V6BDisPTWpufIkf2rYtHFMde03FrwB6dUmvuELVW5xUkR9/felrOut3Q3lur7W2ttIO1gASCR7MPrXOSfI2DuLQHFMNQHoyDRBlauiUMmj2BirYSTAkEcCfvtTujtxPExEdQJPT5Cl7oyKvpbnqzGPYdZ5M+xqpfSYnvEtq7IInqPzzXmNF/wDYuTdLsiskFp9LMrSF/hClQuBBJ7qa9ZcBBmvOazRCzqNxUbLu2HhfTc9QM9RuDcjA+LU90MkppMQycDIoRtOrl7dw2yxlhCsrNAEspE5EAwRMVdRzx7D+lWmuw0pqpIXTa4FtHpnlnusGuN1UMFQAD0oCSQCVDE9Y9q6ma6txWhUi7PSgVNQDXGvGjh1DdatNc1WRirrQ/KozrmoijKRRQWat5f3/AEoiLRHFU5EMi/pyplZEZB/vVrfiR6gz1z+laXlzzQb/AIYpBwZjGabhnhKOjKvh+AU4SvVH9TM8WMo7qjX7m0BNOT/09+QCVkAjIndI9NA8LRtMiW2e2rANduWwPNvXyf8AUcKhG31tgDdAAGIw9orm1ip9on4/5rI1/hq6Uwu8JcMLbsKP3i6QhZze1DeogAE4YcVcoqD0ed/k3CWpWeidhmMjj7+dAuClvBrtk2yLIAVWIIDB4YgFpcE7jnJk5ppxilqpjUQJpnT5FLmjaEw0dxUlwEnwVuzzQlAnPAIx0JPendTbilCpx0HU9Y/Sri7RIy2GNFdZ1Eg8YJxP/rSvjGi8226GQWVl3DoGBGB3GI+FXtXFVm9R3lhIg+lYH06ZNM275YlTznHaDFS9D1IBkxmDp9SSdrrsuRJXlcRJtt/EskT1BIBiaPQPGlNq4t05QBkbmR5joFZREcgA8YjtTBWK9DgyerBSEJKmRXV1dTBk9AjYoo4pa3I+FHFeOkqHSxFQKma6ayWijpNV2xRKkkVpMpoFVwtSFq1RshWKmq1xNU9zVGT4hYhpnPP0o1qboBYCAZDRwRI9JGQc0xrbO9YHIP1rOR2tnrE+pf6j3roQfq49HdcfwLy9ktXbuIeOftO1rfssO2xlVrjny7QZyAoBy9z8Qwqk85q3gXinnK6l7dx7bBWe3u8skjdtG7qs7T8jiae8Q0IvC267S9pvMRXJ2b42gvtGdoYkY5NNuv39/KhScVHTW41Fp7oAVqQsEH3qxt/far6ZpJUx8fehthW9h5lkUm9uKONwyWWOgj8zQiWYSQAPY1UYVumheE3dCbIJ6TIk/wB+c4qNI+0ydzE5JwT8FAH9IrmtiqgZJ5/t2/4onI090G8QRbiEHI4IyJ9/ce9Y3htwtaUkzyA386hiEc/7lg/OtvW2j5NwoPXsYLx+Ladpn2MVh+GsNgQBlNsBSjfiXEgH5ZEV0v8AHPlHOzLcarq6urrADbimFbAqgSo3V497jgUGomqq1c5qqNIT/wD66+ZdtgNutIjsY9MOpZQDOTCsflVNR4wqGzKuTeO1VAEzsLw2cYU59qUt+HOLmpPpK6gp65O5FFoW2WNuYhiM/wAWY4q/iPhJu6iy5g2ra3pXc4Ys6qqkbQIAAf8Ai/io6jC/t/RYf/5Fa8q1dUOy3bgtoAvq3EkQQeIKsPlUt+0VoWhdh484WNu31C6bnl7ds/zwJHel9d4LvbSqoRbNhy5UFlP+m6IE2DEFyeQa7xPwQsunS0ttbVu8t10LOm4KGIAKqTO9g0+1Ulj2Mjmr8VFq1dvXFdVtAswIEwACdonPPHtUafxRbjugDK9vZvVhBAddyHBIII/Sk/EvCLl3StZAtrvuLuG+6R5XmK7jeV3FioI4A9VF8G8LawLqswdTdZ0eSbhVshbzEepl/CDJkAVVQ033LTY7Jmh69AyHq3Q0bZRBZERWYz0yUkSStUZXhrephPTr/SmzBOf8npildToiCTGJ56ih6W/6gCevP6TXSyw/2G8sH23FsU/S9kh1zwB9e9QiSZHI78Ve/cAMTx1/Kgfvq9/+aRjCUvpQ3LIojS5ET99jUraIHTHxqukg55/OmLdwHisStOjKk6tGfcWhITmDmPemNSMxFLo0TPQff0rcd0Mx3Q4jnbtOfc9s8/SsPxKz5eoDfw3F2sem9TNsk9yCVrctXmOO8n7+tLeKaYXLbrALEHnvByfaYOO1E6fL6WRMWyxtGeaml9BcLW0mdwVVYHkOoCtu95E/OetdXpU7Qiep83tUDUCk/Mg1JvTXktJ0dKHDeHtVTeFKC57VBf2qaS9Bk+G697r3Tuu7f3m4iQqbBbtQCGYicsrgdeO1Dv8AjBjVXGdrVrTkpKKGYvsUs5XkgM4AX2JPNPafwyzbI2pG1iwG64QGYks0FomWJ+JolzwyzcLm4u7cVLIsw5XguoMGIGfajXC+CaaQt+0WqvWdOLyt/pG29xYE3E3KLgz+FskiOoii+J+Ita0+oukkEW7jqIB2FUOxfc7gJ9zHFH1OkS4pS4odDyJMEggiSCOCAavrdLbvDZdXcjfiEkA+xgz0qlpdJrv+AbFPCv3ltwuMyqbVkb2VA3nwfNKKB+CNsTOeMV3gF67d3u1wsgv30VSFyltjbEkDncCa05j7/rVNBp0tIEtqFUSQonBYlm5J5JJ561Up2nsXQwzQYok0IvVt1Botoi+cfl8qy7lg5gYrVqjDEUbFlePgHKGoyRp3Y5n+9OJoEUSc445/Lp8aYJAGMHvS+pvYJPw756Cmn1OSbUY7fGwNYIQ9z3+RfRXIJA4nFaSXccisnS3UU+t7aYwGdVJBMAwT3kU5auoT6XRpnhlPBg4B6Gq6tReV0VhtQVjrruFKPaimrb96A21gGUhl5DAggiOZFJx2GoMDZ5GeJkd54FNG2HHbP3NJsKPYv8yenPtVtXublG0YWtteVqJwqXFIzwboK7c99gce+BU1p+M+GretMjCVZSuYMEjBAIORz8RUV1+m6xRhUhKWPcORGferXWLdo6e1Nm2CIpVkiuSpJhuCi2xBJ6DGByflQ4pi2pmrX7O7rniKuwkJeRQN9nNNWdRIjaP0H0pZrTDkGj6e1GTyRx15rMmgk2qJYDcJ4Jz8PhS+ouDdij38VnXHO6iwQrdGoWkff31qtdb/AAj61BoTVMNHgjdVg1DIqympRoIXqpuVShs9Si0i18mPYj680p+63LisykA7GKTxughS3tIpzEe5kyT+gpfQEncsxmfsU3hbjjnKPKr9u4nmV5Ixlwecv6fUW/C2OtNvzzdsDcu0egahGUFhgkSxinPG9Xt1AKOtt10muuyNhk/9u4kN3Kn6GvVTAjnpEe3tUW7f5/KgPPfK8/kMkkjz3h3jz3dSEL20INo+VBLXbT2VfekLxvJ9W6BtiO+NpfF71jS2Sjh1FgG4IX/tyt22u47RP4WuSpBPonpFe+c/fxoGoXnP51mOSKfBEjxuo8buAW281biF2Ja3tLMpuIEKhgBeCgsrbYOQcwa9EV+mf+P0phrc0KIojmnVIZiM6Z8HgDJjqeK6g2T0Bj5/T9fyrqE0YcVZ/9k="/>
          <p:cNvSpPr>
            <a:spLocks noChangeAspect="1" noChangeArrowheads="1"/>
          </p:cNvSpPr>
          <p:nvPr/>
        </p:nvSpPr>
        <p:spPr bwMode="auto">
          <a:xfrm>
            <a:off x="155575" y="-1279525"/>
            <a:ext cx="21907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http://www.metmuseum.org/toah/hg/hg_d_oking_d2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3590" y="2864457"/>
            <a:ext cx="3280410" cy="3993543"/>
          </a:xfrm>
          <a:prstGeom prst="rect">
            <a:avLst/>
          </a:prstGeom>
          <a:noFill/>
        </p:spPr>
      </p:pic>
      <p:pic>
        <p:nvPicPr>
          <p:cNvPr id="2056" name="Picture 8" descr="https://encrypted-tbn2.gstatic.com/images?q=tbn:ANd9GcQbNaWVhNwiqpxS8VHH3a7AdJb3CSEtxQOrTJBIaB14xcu4HE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725" y="-1"/>
            <a:ext cx="3819275" cy="2864457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hQSERUUExQWFRQWFxcaGBgYGBoYHBoYGBkXGBgYHBgYHCYfGBojGRoYHy8gIygpLCwsFh4xNTAqNSYrLCkBCQoKDgwOGg8PGiwlHyUpLCwqKSwsLCwsLCwqLC0sKSwsLCwsLCwsLCwsLCwsLCwsLCwsLCwsLCwsKSwsLCwsKv/AABEIALsBDQMBIgACEQEDEQH/xAAbAAACAwEBAQAAAAAAAAAAAAAFBgIDBAcBAP/EAEoQAAIBAgQDBQQFCAYKAwEBAAECEQMhAAQSMQVBUQYTImFxMoGRoUJSsdHSFCNTYpKTwfAHcnOCsuEVJDM0Q4OiwtPxFmOU4hf/xAAZAQADAQEBAAAAAAAAAAAAAAACAwQBAAX/xAA1EQACAgIBAQUECAYDAAAAAAAAAQIRAxIhMQQiQVFhExSRoSMyM1JxgeHwQmKxwdHxBRVD/9oADAMBAAIRAxEAPwB3q5qPr/vHH/djHVrMdmcelSp+LGqqmJUcup549FKK8CW2zANZ+nV/eVPxY+ai4E66v7yp+LDHR4YkTIxOqEjSZOFucfBBavzFWW/SVf3tT8WPNTfpKv72p+LBLN5VRsTjB3eN4fgBbLstVI3aofWrV/Hg1QRT9f8Ae1Px4AIsHB3huYBF8KyRVWHGTNo4avV/3tX8eKn4WPrVP3tX8eND14xH8pxNTHN2ZxwofWq/vqv48U18uqbtV/fVfx42tmMDs3mSQRFsMirfILdGDN5pTZWqj0rVfx4HNUflVrfvqv48aK1IdCDiHdYrjGKENtlXe1P0tb99V/Hgpw7IO/8Axa/7+r+PA8074J5HOlLY6aVcI6Ld8m9OBHnWr/vqv48WDhG35yt+/rfjxV/pVjjM/EGxPq31HOSL87wgx4a1cH+3q/jwFrLUUx39Y+let+PG6rn3IInGPucNhGuoqTvoUGrU/S1/39b8ePhVqfpa/wC/q/jwUq51UEkNHUKT9m2M7cap/rfsN92PNl/yOvDx/v4FseybK1P9/Ery+acHxVK5Fv8Aj1vx42/lq/Wr/v6348Y/9OU/1v2Gx5/p2n+t+w33YW/+QT/8/n+gfub+98gomZpn6daf7et/5MV18woiGrH/AJ9b/wAmBjcep39v9hsR/wDkFPkKn7BwPv8A/J8/0C90l5/I3vnBFmrz/b1vx4qpMxN6lcD+3rW/68Zhx6n9Wp+wce/6bp9H/ZON9/8A5Pn+gL7JL73yL6quDarXI/t6348Sp6pvUr/v6348ZX44nR/2Tj5eOIeVT9g/fjv+wf3Pn+h3ur+8/gEadAnerW//AEVvx4u7n/7a3/6K348CxxlPq1P2cfHjSfVqfs/54z35/d+Zvur8/kEzS/8Atr/v6348SdQAPzlb9/W/i+A544n1an7P+eItxpDsr8+Q+/He+P7p3u3qGnoYpOVwfHDziFThx8sev7Qi1BaCBGImcEGy0YrajjHI6gY9OcRGVwSNDHwoYDczUGHLXxYlIjbBH8nxE0MdudoVUn64n3uKc1mFpxO52A3gbn0H8Ri1FkAi4OF7xuvEPWSVnrPOMuYQnbA9+MBmYKfCCVEblh9okEegnpirv6gqT4ipg6ZX0aL7fdiKfb4Y5a0Vw7HKats3fk+JjKTiPCs+tR+7PtgDcRJ52waGVEX3xdjzrJHZEuTC4OmCPyPEkyuChy4x8Mvg9wNDCuXxFsrgmKWM4zKGoaYILfYd4nrEH34F5EuoShfQx/kuLEyJ6YK0qPKMbKaxjHlo7QAnJHpjHmU0fQkRJ2EYa2AwC48oEm9gDa/XliDtrU4XXNlPZlrKhLzfGWGYKGnIUMIBAgwpBJBvH8cGMjmddNDoBJUE3W/U79Zwq5Vy9cnm9YL7hsPn9mCfZ/MwCt5DEqPMkg+kQp9ahx50oKuh6Nh4tBjQPSV+/HjMRfQB6xixnTmsnn4SZPwxVmjOwNgeRvsY+WEnI8RydkB/Z+/Ehq/Rj/p+/HyNFTnHOQY849/8cTasCGEGPhOOOfoUtN/CoA3uPvx7TBIsqkeox6tJQfZEXEzyj+M4jUo60Chmp7TpMHbaTjgTLxbOGnTaFUEWn7vOMCOz/FSYDKNTu3jP0piE8o5e6MfdrqhWmlNSTIAkwZIhQSetzit6AXLUgDB70gfJQfWwOHJLXnzOYyU6hadIS2PmpsPop8cecJzbVKYdvpAGLb3BFuQI/m+NVZha4+IxlUwWx2Ax8RiM48LY9zY86iFWmDjK+XxsOIlMbZhiNHE1ywxeVx5gHKjKICiMZeKZ2nQpmo+wsALlidlA5knGrMVwilmIVVBJJsABuThArcSbOVu+NqKEiip5nY1CPrdOm3IymebVWMx49mXVKrOS9SAzbgGyjkg9OvMknnijN8YakhpofFV8K39kkeJ/cPni/AaghZ6lRhcEoo+qo3t1Jv6Y8z2jTcrPQjjT7p5+TaSNMKqgIGjrNjEE7A/3jiFThlQSy1iW56QSFHM+Ly5YzVswVqAsYVwVadtVtJ6TYY1ZtmYR3epfolaerfeWDAgmL2iw3jGcqrHUXZBXSoGLSQVhvIhv4gYf+GZoVUnnz9cc2o1fzqU9tI1MAZg2i/x+OG/s7mwtUAkQ1vf8cPw5XCaT6MTnxqUePAZu6x93eNJQYAdp+0a5SnYBqrWpr1OxYxfSJ9+3p6LmvM81Jvgo7R8dNMijSvWcfu15uR9g5nAJF0AATa88ydyxPMk3nqcVcMyTLqqVCWrVDLk/Ie7+bAY2Njys+bd8dD08ONQQz8H4j3q/rD2h/EeuCSnCVlcwyMGXcfMdMN+UzKuoYbH5HpivDnUo0+pLmxau10L5wvdpqIJ1dF6kD6XTDFhZ7VcRWkQSR7Jt13xnaH3DMC75zXS4DACHWrI5EhhaCSLyLdcF+zNImqQfGQHJgwJY0ucwRKtsf4YxDiB1NGkwGUFhMahZhAmR4trxgvwLNB3ZmCoTEQNIloY3UDxEQ0G8MN4wibddCrXkMZqkFpu8QVBgEsNvQ3H3YWc/2gNI+yhnaz+//iYZs04NKoP1dx8NyThL49QnQf1jPwGAwpPqdJssPbDqqi3R/wDyYpPbsDZV/Zb/AMmAPEE0lfMH7cCRi5YMbV0TyySQ5/8Azvqq/sv/AOTGjhvbDvatOmQvidVsjCxMb95/PnhEJwR7PPGaof2tP/EMdLBBJ8ArLJsee1lMI1NosHHXYEEDANc6wZSdWimQYsRqEGN7T1wQ7VcUFTTEWv8Ad64wZTONoHJRJjSnkS108RAUXNz16S41UOUVT6jZ2dpL+S0yYDEuSIJN3Yx/PTFfHOI91V0qixpBuL3nz8sb+Eoq0gsWixkyTckz639+AnaSpFUR+jX+OAjUpgSVI65gLx7jfd/m0P5wiTz0LtqPmdgPfsMWdoOPrlksNVV7U06nqeii0nCtRpkSXOqoxl2PNvLyGwHIDD8uTVcCsOLbl9Bi4HxWYpubn2Sef6s8/LBvVhID7YZeEcS7waW9sC/mOv34DFmb7rCzYq7yN7DETiZGEft52p0zlqJ8RtUI3AP0BH0iN+gMc7OtsmUbdIw9peOHOVvyekfzKmXYfTINyP1QbDqYPIY0U6QUAAQAIA8sZeD8N7mnBHjaC3l0X3fbONT1I8sRZZ7Pgvxx1R5UOMpQauUkXF7xYGw9fh5Y8r5uNrmLDr78BMjmKi1qrVLkqIi1psB88L9lKSZqyxiyzitCVKxzEXB8vXngP/oepsruB0DEfKcOFPxKuu86bEg8x78E6GTQGQonA+8vGqHaxnyxY7NcNFNCxksSQZ1Wg9QpGH/s9k1KhyAWnfp8hhYppBqATaodgeYU8iOuNnC+OtSzHd+IqyC3PVciJO52ucFjnvk2kLyQelRGXtBx5MrRLvc7IvNm6Dp5nljnvDadTMVTmq9yT4RyEbQOSjl8cYq2aqZ/Ml6khRy5InJR5nrz35ABkWrAgAACwHl0xRnyUtV1F4cVcs9c4jptiPeE9Me94emIiumepTxv4VxA0nv7B9ry8/XA/XiPe42MnF2jHDZUdAVpuNsJ3bOkgcMyF2amwXoumWL6ee/wHLBDs9xbamxt9E9D09MY+1tBatZEMz3bkEHba487DFryppP1IPZyjJr0FTjmRcJundqARpGmGsskTHsk3tifC6SsGZpOqPpEKQERbgGDcR7sV5aqzkoNOnSBMQGbSGKMo8j7QHlGLM2gRYYAUbDw7Tez28K722M776gk39V/L99R2NcWejP6RNM6qbHQQSTcglSpP0SVYe7GLjSToG1zceg5Y0nLqqpyk3vzAUz7ixxn4rTlkvzMx6YPuqXd6GK39YXuNp4l5WP24Axhs7R07jf2Dv64Uxi7C7iIzqmfdyTsD8MaMorK6tBsQefIzjVk6gCj+eeLGqzYc7fHGuV8GrHFK7DfDsmSoJVSxBMsA99tME2ABBtc6saKCw0OACysNIuIuvr7MYsq0e70sGg6SLgMraRzU84m+8YtyFE1QhbwkSbkiCYkA9Dv1G2IZytWnx/v5DILmn1/0X5et3cCnKA7KpZiY+qGJAHLzn4054O7kHSzJ4SRIBHtKwHmG+Ix5mKUVPGJcKSDII0yBCwdhPkdziOvQ9SOb/YqjHJJK11MbbfodMzXBKb1e9ekGqREmq2w6DYe7qceHhafoh+9ONlbSFUr19T4v84xKafd62VQAL+EemCpN1x+/wAhabSMP+jU/RL+9OPaeTVCGCKCLg96fuxIV0cq9OCht7MCR1BAOxF/LGshNOoICekD7sDqv3QTk/NnhzTdE/ef/wA4B0+y+XVtYoIWmZNeoTPUzMnnODmVKNbSsjkADjNm85RD91YVGsPDME7XiMdbrqCupmbhqfo0/et92Btfstl2YFqKFjsTmKsnBrIOvssASCRsJkTbzHKcV8W0grvcEEKBcCLX2G+2F2ox2QfLlqCf/jVBF1fk66ZBJFaofKdr/HCl2hQJmqtNRpAKgDexUH5ycdEztMOoVT4jaQdhznl/Pljn3b6kRXo1P0tMKf69Ox+0D3YZHlipqlZSmZJdZMD0idumDvZ5yacnmf59MJgqdT9aPlH8LdY8sXZTO6vac7iRay2MADywnNg2jSNxZNXY2VKf5ypb6Q8voJjJVyxFQuLaY+QB+3GA8ZLVLKoQkSZkgAADfnYYYsuylLbffzxJKMsSTfoejizRmVVMsqElAB3h1n1a593QY812vyxDM5ao9M90V1IGs3NbsIjcjxdMA+HZurWqrRqgKCTcKYlb3J5cziiMHNbC5ZI43qwpS4gGfTEA7Hr9040Niyp2Rabuu8e8DV1+rfH3EuFOiBTWKuQSNKli0fqgEnzjG680F7TyMmazWgeZ2Hl1PljyjXDCR/JwCzObanUIdw8mCxVkIJHhBRlBC8rD+OLMjntO5BYhSyiTAYAiSBA3n+Rg3gdcC12mN8hxWM42cUzzEUqpDEgMjFRJvEGOv34rp8HaohJKLIJgvDACxJ6EH/3gXn8vmctRhnIYM11bcRa49/nhaxyDlkjJ8cleZXQhp0U7skXYnxADcs0G/wCrcgm8YofJUmXQXqK5Eaart4jH0TOhp6WPlgrWrxRpyJICyADJ1KN5tvfrjBmK4rqwqIVCgCGuX32n/O0Y5Py+J2r8TJTzDVHRdLwskll0j05clHxxfnkl6fWWHyGN/BhGXqTJNPULwfCSGsTfY+nLGDOSXTyJ+wYplPaV0vyEwhrUf6gjtKviP9RsKcYbu0lz/cf7cKenFXZ/qgZ13j4VYxZRYswHUx8cZ2GNXBqWqvSHWog+LAYfLhNiE+aG+hnqNSnTNS7L9AG5aAL/ADsevPF2Yq1TBamRS+ohh48xYx5AyefTAnL0ZzVMKBOuduh3Mb88MPF86VrA6NcbFQwvH1bbTzttjypxSqitJ20wU1aivjQ+14WADAxIJBWLG2LabyCzA+J2a4vB074nWywNZHKMyhl1EgKDO43Jf5Y28fpJTqgIIXQDHvP8+7DlNNKK+P8AYTKDUrOm59AgDLa8EDznltPnivL5hdEOvhP1hIt8umAee7YKwQ92Y1CRvANgxtEAnlg9w+qKlKbFTt6QIxld/unfwcllGgrD2NImwFgZG8C2J0sqFmCYPLCln+3GWpOyMuYLKYOlzE+U1BjIP6SMr+jzB9WBHwNXB6+gNMae/ZTBGoqYkGDGwnlfbGxNDgmL8+TD37j1wkH+kfKfoKv7NP8A8mI//wCi5Un/AGVf3ED7Kt8LjjlEJ8jbmKVMMQZU76p3JvEnn/nGMnEK/jVuWwJ528+Un7MB8h25oVWWkKVXxsoGqDBJgGe8JHuwZ45XAgtGkLqM/H7AflhWaLUWHj4krClCmIBAvAvzvfnt6YT+3fDw1Cf0VUN/dqbx56jPujET2+YI2ikISwk+0BeZHlfyxvGcTOUXEe3TYMs7OsMIPvmcN6VQprzOa1iFvzIn02UR8DivLVBp1EbEx56dUb72n5Yto0iBcREg3IsYIF9oBn3YnksprqKlvGwjfdvDNz1w9UxDVcFMPEqjNpu7KLKfM8sbMhx+ooItBIG0RPTrttbDPxLNdwsQFZadSk0CAQSNDDlff1Jwg1nuzJYTI8pk26mLYKUE1yNnjeNLk6Jk86KRUggjTpbY2Nrjnf44Y8nQVlHd93ZYBCDa1iPcPhjlPDatRtMLPmYPpZbgjyw+cLavlqfeGkXRwJVbupE3jeecbeeJY4Htqn+I+MvaLmr8PU208rWdnP5VCqzBvzQkNpKzPKLeLoDgZxLi7BUDx31BwVYGzpIuCN+U/wBWeoxGl2gcNXNIamdwVjZRpuxna5NuoOAOdqoqMNKNVYA6ySY1XMA8wPpE3kxEWpTjBap2xsYrGnJ9P05/wGuIdoKWazAVkLhRopqADLPbUSbKoJHuG0Yw9neyis1Wk71Eq0mUyh0h0a9OopiWBgi+xBHLGHguVNN00MupRKhQCRc2jn4hfawnG/PdpKlIISmioomkYmUnxo6hyQGIEA7WMyt15JSbqJN17zSSXgGspwejlX09/TDsIAqGnqg7xtM/yOeMfa+gy0iHYuTJmAPoxsPSffhP4lxY1CX7gqTcnUNyYkzcz/M8jVA6snAZyFqMt5EDSpjyAnbCZwkqk2bhknOkgiKd2A6Lp820jTHv+zGWrDQy7GPmNj/PPH1HxUqbAmSkemmUb+8SIHm2Pa5CQDcsZ8pvKi/MxA88JjjpUVvJ3rRLhH+zzA2iOu+kYG58w6c7t79pHwwS4cITMH6zkT1AVJ+3AvOk6qXkTf4Xj+d8Niuf35AX3jFx8eIf1G+3AAUBtGD/ABv2wLXQ+V/TGAZX44fCVRQbx7NgDMCGONfZ4/63Q/taf+IYrzWTLVSogG25jkMEOAcJdczQJKWqobNezDFTktfyIHF7VXiGaqRnljbU8fbHphgrnxAH6Uj4AEx8fswE42nd5oNcBXBk8gxg8/P5Y11syWMbW+EXW03iZPrjza2cX6FspVZp4mIpnra3mN/lBx72kX8//cX/ALsUPV1oNgWdAw5gnfflJ36RiztMB30DYIsfFsbjjrKhc5bIpapYKdUIzEtMeyBp5beKoI8hh57I55Tl9HiBWxBFwSJAMW2iMK/Enenl3YUqZXSDckxr5qee5scF+xuYSlSrFjFqLE7nxIREDzVreuHQtimvBCL2pSc3Wj6/8Bga+QqABijAEwCVMT646rnOF5c0XrUCGrahU185X6MfRtyjF+az/fnJxEMTUYchoAMfEkYp1pUMUbXxv0pWco4VwepmH0U1LHn0A6k8sNXAuwtGpSd6rvqQHwrAAtIPOdj+zhsNSrRd2SihR2k6AoaIibGSfJhgZWziA12Q6RUpmUbwstSYiD1DEj0OOqupkY2vhT/rYP7N9kVZlqipHd1FkRMxDGDy5DBPtZmCSlNbykb2lQTf3dOuKcrxXuKa0KfirG5AE6SQN46D5jFea4doovVq1B3pRiAWkyVIk+d4AH+WFZMdoOTVuV8eCFbuNcMF8LBC0naYJ/6FK+/B7stxDTVVTEMxKxy0+AgjzDE+7A/gLM9EamUFSwPh20gwSPpSLfdirsuWZ1JG9SqpaI3BiPePnifzXkLb+ZHjeTIr5lBsryfJTTQj47e/GHi1ZA9EgQoFMmLW1S3vib4NdtUKVDVWQKtOmSAJDQdDgmRELpM9QMLWYoL3SSZIpvYkydIGgnmLMp/94OEaafl/gx1rx1s29rc4orLTRmNNTuWnnuCeUxgK1QG3K9xPO/vHu2jBCrkw41nTqDimIm8zpJMyYFNo8M3JOwGPKuQBqOaYVUUszaiy+AFFIBlpILH0J25Yp2TMnFydslwkFnGn2hc2F46X3jrhrTiL1aiU3dtOmQFJUWgCYgnn8MAcpTpK91OrxAgSCGAadBkyp0noRqxLPKyzcsyyzQNELVh1IaJcTHoTHTE89pXq6CxVF9A3TcJmmQWDUwQOUrI+MfYcCs2ytTuGMd4pjrTOsE3j2WYX3+3FTjeoxLlfCGdm1SzLZxudrcyOm9pCEVFaqU1RVSBpWW2m50kFGtBGxGF48Orv98DsmS0e5HPMzBgfYRrKCoclSpJB3v8ARtZSdwceUgj6CYB0X1FQGq1LDTFzFzAgjUt7nFZohatMsZDUn3cmWCM9hbSC3hE3seuPfzB0l1qUyGKgKT7e4kkkgAHlsfS79b6CW14mquQKIqLHh0QVDONTMykk29lQCBaxAwSyVD/U6kiIqtfrAUSPK328r4CZhCNSPUQo5NM3tqRToMRCMWa8CY32x5mM6xULQLACSVDL7IlVJGwsLx1GAcNuGwqUXskbeF5grSreIr3R1AxPtAzI3gFeX1jivL52pmKTPWqIO7eNOmJsLyWvvtfEaLAU80QCBpQCQRvrH+WIcJy8ZZ2OzVVta/ipqD167YB0rCXLTGPKqv5LY3Kk+fiuD8IwvVnUOrN7Ivc84/kYaWCrlyButMAWjYRv6fZhPei1ZNKhy8sbLqAUEBib2At8eeBxK7OcqaI8aINWkRdStjvMsLjFbVQG0x9n3zg3lOAU6mW1hqjPQVlOkLGpBq2N42wq182qnUSsiYvyvzjzO98PhFPhnSyuK48yuon+vD3f4MMvCz+dQk21j3Q0H5j5418H7EJVCZhzXDtJjwARdVsy6vZg3OLOMcFp0qDtqcMWdVkpHtsLxfbc45rZJegPtFbfqzD2xpydUWZTFwdvS2MP+k9Hd6WEsBr1A2nnqEW+OK2B7kKTLqJN5gNyBm4gTIt8MQyeVLVaQFiKdH3Elb+6TgElBV5HNuSVB3K5FRXUlrayJIIBKqWBgk+G0j1GPe0QHei4P5tb/tYv4amnNOw8Zvc2uadNjtbYMIxR2nf88CfqL/HC8f1jpXR7mMzrpikW0p5XOn7B5zg72az9EU61SqABUZQqaSfAkhbDyOFV6CO2ZGkwVBppF11kEXFrFrjzHTBbs1n0WpSpNde7Jk2glS4APnedtjvfFONKIFp9TZmszSVu9ppVpAbMSFU9BDkyu0xyxgy/aRAQqsobxaYmF1lWYTsBI03NonAPOj8pqNUAsxmJnT5b2xVQ4T4iI2g+4z/EYKWSna8CqO81+PnyNOd7aEe1XVv1aNPV1+m8D5nC/m+Pu7swQ3A9o9IiywOvOPEcQy9NC7IBdf8A0fS+JNTOuJhCDNhEXG/UMPn6YXOe/da9TVjUe8n6cJF/BM7WFanrcKmtdQEKsaoM7T78H+39YqtKI0spVhygkH3dZ8sKPE85NPSNzGo/V2Mnp4iBH+eNGd4+1XL0VYQVXuhIsVMAPebFOd9jjlclbEZ9VJJeROnXdDDQkiwm5BkCL+K04+4DmT+UUgo8Ktv0kiZ85O/L34G16zl8uahvFMJCgWlRJ6tdvgMSGbNExTDBi6xcyW0o0HldmPwx2vkTtjd21piplCyMT3NcqdP1WgweoEr8vUKWWbS4ZkDBabRy1RolZnpH7XXBDhGaqtRzFKlTNSmySw1qWV5GhgDpEAjxD0jbAOlV9ogjZfSCfuX+Zxqi0qN2pk8nnnhjA0mpqjlfTIknkI/bnpiWarGWZlMsIIJFwzE3IE+0TYfVPni3hOVRiwqCwiJFpYneOcADflbaMV8VQKxQQsBmUX9k6SFZVvpiYI2k8pwzXxCU/AIDNqAsD2lYi4c69REBwJPhJBEdcYX4mS1WDJXvJOqfCxRLf3gB522AnFS8SIICuAQZF7ArAADN4jdhc8jtY4yDJMi6m1906nxCYYxOkmeZ3vz3nGqKqmDfLaDWVyZzFJaisS6UNoIAZZm5Hia59TcWsMK8V70GmzlYuG3YnmLRqi4ifQ7jDH2XySVcmyxDsHKwSQNLmwVjeAefJo88KWU4eXDavASSRaILC+0WkAQdvjjo1OTSOl3Y7MvznEVZgaZXUmhZkwVVtUsYgk2BA2AI6k+UMyoBVgXCOCNDSJ078tW0HaYGPqXDKkuijXZSYWJ1EASTtsRflqxuy3ZswwrB6bASFGj2ViGMzqF+V/PDHGrUhaknTXwB9TPBwWKnS9QMSYFxYxB2g7cp9SbqeRqtdQ7EFg2iYlWJUgAybMb/AKvpj5uE1GUimrOtMlWggLqELEmL6d+gAG+x3sqhp0yHgEtYSOQg/MfLB4sSnKgc2XSFrqCskzJSr0mmWpF/F7UqSYM84M/+sFctbLaJkeB/QGqv8Zxgrrrzh0spVgwsRvoOq4t0tjRl65KVVIjTRpR6d4J+c/HEOeFZGvX9CrDK4KQ0cQB7lokAoT8sDuxXCmrrmfFpHhAMBhqOomV5jSYib6vLBHNNNF7z4PsA+H+eI/0eVgrZhPNGHoZB/h8cZ2bxRmbwZq4TwkUdY1U4NtPdxBUkEyDLE74F1/6P6Fao1Q+FmYMVAtBAiBNhaI8jhkqV9KuQxBHeGI6TzjywvUu2JOXOZ7h4Q6dIIMgQCRyKgkyZkaTa0YzJv/D5gxafUZEIKg+C9/YOEztFw+tXRj4UWm9UUwpINVmqMDqt4VCAwJuTtAw28OzmukjByAyqQNMxIBidNxffA3jOYVaGpmsKzySIAl3EkxAuefXFOFJzSYjI2oto53R4dURtRUmx1HcKpsoB8zPh5R54I5avFRX6U6PxWAfmMWioPyeqJkg0lP8A1tHrfFGXpnuC3IgAftthfaK2aXoviUYLcE36jLwpga9XoGE++lHLYXxl7VMO+HPwL9rYt7N+LMVrkWBt6U+uMva21YRtoH2nE+L64yb4M+ZzppVqsDcPAPMgUmHyHzxup9m+9QkuUCgsTAYnSatIC9h9HcHaOdqsxwE6pYGRqEWn2VQNvBHhYG/PBDJtUWlXZjY0XgSCNU6xttz+JxTceORFSBfCuGFKkVKgWZtcgKACCNt2ttyHpjVRan+VPTFUQEF9BuQQY36MfgcbeHllqM5FMxQo1FdkJOmpOpQZt4l29MZOFcPZozUr+drOLg+y3eUxABG5i+9xfAZdHKTj08B2KeRQSfUrPAtPdVvEocli7BSpVvEICjXOk7G3njPmuCgZelUvrAFQE9Knigz9ETy+w4eMxTfTTUFPCCPZMWAAETblgLU4hU71aJSkoV1pKQCLd0XUxMRYrpHx5YXKXPD8mDbapgcpTVagZ9QFQRNNvEH0wb7QxiD9XFGfyS93SqEjTqKxBBHd1aisDPPxHlYLghxFqjZpsuFV9SUmIELHd1AxNzazXPp1wQzvAGq0yghSKlQgtswqQxYRJB1E78wfXBrNUNXXWwJQ2nt6UJXEjDU5/wCGGPuWoPnpIxfUpKzMC0fnBB8jScA+5guD9XsfUZmLMhGlgok7krEgr+qJxjXsXWQMxZInUQCZABBgSABO2OWSFdeTtX5GnIZjVcAqHoqymIlKjFQQeZBEx6dcJ1UWI5a49VRdvTU2HepkWp0qTlFKUsu9KQ+0mmVNwJAZGEiPbwm5imwKvUSaRUt4WCklj4hN+7XWT9EwoHXDXk9pNsCGP2caRhrZzxEAkqCOUTFjY+Z84viGQ4hdiysRpYKQJIMWJBtExsI3nBzhHBqNXUCSYdiFmLSGUysXhip/qemPM5wJUqkUwwVUDaEUuzHUFJ3ssEEnyxT7P6PbwFe0qeniQfhBfKQiFnapKqBLXaAsj2us+pwdq8Jf8lFFtCVCVBlgwUAiBYxIE2uJMTzxTwHhuZSuKLMEH5M1QXAI8WgSwBIaCT78GMll1K30sysQzRPiBgiTf/IjCu15VGMWkN7NjblJNlWRyI7lq2W8Iy4uD/xColyRPhlYHPYHljBxoghai3XWCB0l1lSPIyPSMMtHiFOird6GKupQhRJMifTYHnheCFs1l9ErpaoxAMBxTQaRGxYEE9CTNoET437SsqVUx81pcGUdlaSGpWCEMpIPWCJ1DncahhtyfZ9WoX9rWWnaB7Hw0g4HImXoahBomoxJnUmp2km8wTc2GCOS40KKj2XpifHq2DGTrNxAP0jAAmcUyzRn1VE6wyirTs84hSBKsttS7DnAFx5Xj1GFDiHDzrpWAirUN9gIaZG9tM+cY6KEplD4boKcTuBY2P8AeN8COMUVmmsbs5sb2BY33g9MMitnQptLkA52hUZu+NMFkBVCoAWNIi02Ik7+7bAeQNQESaWkyOanUFE8ydPxx0TK01UCmosAIHuX8WMub4bQqkqygtFwJBg+n83GE5MC2uxuPK9aF3h+cFXJMN3VSh3NpOg+9QL+Rxl7K8SWlm5chVZChnzgiOpkARznDjlshTpSEULO+8n1Jk4HcbVO77wIGZWUpa+rUOflfHY8SgdKbkZuJcYZMvmSu7LVPMxKkCPfz+/F/CshORXL60vSKnqC4MiPIt8sYF4WuYylLvmNIAE1IYCQJJDGDab2wx5HIUqiK7aQsDTcTHI6jcY2WNPoCpUAezGeqU8qi2OmVjcjSzLA8hHyx5x7Oa8lUUOATVBg7ycx8MHOHcPy0vSpCApv4mYlyASZYnYR756YDZ/I5dtetWc0S5gFvER4rgEaj5HoeWN1XU3YVs3lqhdtKNpZKTsPOHAPw+zERmNCBKi+HoZFwSSdtzy8yPcxUeMZekwcVHNQ0lTuACSxF1hCC0jxbWucAOKcTZmmvQKus+AabSJS07wbk3kx1gHCIam6oJcJ4kKWYANkYFZ9yQT8APVsW8fpCrUDKbaQNiNieuPex3d5lWLp4kCQSSZDSZ32lR8I5DDHxOgp0mBz/hjseCN2wZ5H0N+e4jTWiKpgiBpmBOoSok7Tb+RjFSelmBUpppRhIJWCdJAEwQDz59B1umdpe0VKtS7pZOl2IRgQb6SF6WJdbcgMR7G8RC5gN7PeELzh9wTc8iR6R54mWCoeo7fkN9t8ucvQDU2e6ikZIIgXU7TO/wB2CdPJCnkKcH/Z06TSpsSmlyReORxo7W5E1cnVVRLAal9U8Ue8Aj34R+F9qlGWqUGYy16ZuAAw8SyNriQOeqPLA44vJBV4MKbUXfoPVNSW0rW1KL7S0wPpTGmGUxHMXwP4gtSlqq1FV1FVWBBjSqoyhjMX1EWGwPPClwPjtQVqfiJv4lh2nSpAeJN76YEb9MP/ABTILmKDUyYDrY9DuD8YtgcsfZyXkDCWyAXZly9H8qb2nzBJP6hmjHpqJbyxo452wTLVe7IkgKTGnYkahdhB07C/tDpdNPG6+S1ZaqDphgEO15ipTeJgMZjblY4yce4539bWqsCQB4ogG8D+rc9eWHRwbS2lyvD+wDnSpHTuG51cxRWoIM89JAPmA1wDvB64HdouI08uFmSzzCrEkLE8xvYYr7F5tWoaAZKBQRLGDcR4ttthb44ydseFBm71gXBpmmP/AK6mrVTcAci3hPTV0JxPHGlm19Rm9wsW892oSrTekabcmDBiQGtdhEQbiOseuIZXNhsjXTQJpsvinkzCfnNsNB7MJTyumnRVauldVYtDFjJUgiZWbabC/PAHhXCW7mvTbw96Fi0wQymIHIBbeuL3C3SXkxcZRS5YN4dWqZdnL09YDKpMkAFj4YJFjc2332jDTwfOq9StrQB0PdABgTEiWDNHtTIET4TtjFn8uzrFaqiyVYz1UFbaiIsT8sWZPidGlWqMKlqh1HT3gEjXImmTO/OfIHFa3UKkSvSU7XUOUa0nUIOlWQlSCDBBAsffeDtjAmaNNqgCFvEG3AA1STJJ69AcV0eP05YajpgwYrNf9Yutrc9rnGsj/aHqB8mP3jAShHLHVmxnLHLZGL8tqV9VNlCHwEaTMK0hiSYtHhkCxcHBXjuUDDLwhYLEEPoKewNesG0Jq6yCYDG2BnZ/LLmnrOrMulUUEECZDSPQmPgMZ+2bN+Taan5tt9LVFvpK3TrMGQBacJWJQeseg95HJXLqH8rS/KUZKlSo40K2h2VgVaQCSFANwQRcj0IxgyfZ+kjN3DtRqAwQrSOolWkQR93LCr2L4n3buyVArkqLy0zv4ALjYTy04cMxw6nm4q1GKuojvKLQIn0vBP0habYVkjToPG/GieQpZhajA6dTA6tLtpYCLsjbG4uDz2AnE+0ed0aHYxCx4YnUxF1mxMBt7WvbGE6sqynvDmUB0qXCiqhMz4hCupMDSQLxvywce4mauoC506QA2mLydSFSwiBvAuI3w7G3HqLyK+ht4Z2iNZiOYDNPIs2oqt4JAUoIA5H1xTQ4q35U5pkTBW4keCBeN9jgDw/PFGZhq5RENeeerl1i/TriXZUn8rp06gMsY9fpN8gfjjZtyhx1Ngowk76HQqtA16dNmZqZIV4Ee4NIMi+2B9CkVYU3OvQWdoU7sSi252138h0wQ4vnYWq3RJ+D04+3AyjnW0vWADMxDRO6JNIkf3kLf83BULspp1qjUKaohAKKCzUywMiSQv0r9Y33OBvFuN0z4Ktau8DxX7vcQIVAF84MibYLcE42DSpqVIhFE8rAYR+L1y1UkEtIAaDF7TsomVtMcueO6HLljllePKgFGmBT0wCYIgwJbU9kn1LeuI5DOAvWUkF6atrMiDqBIIa0yPK0YF1+2hp0iipNTYDWXgtsswIPlfePQlwfKChlKiuwNZ1dqh562G3uED44yrZt0g3neN0cuo7xgDG3P/IeuFLtFw85qr3qPo1IF+sCBseV7/IY19r+EoK1LMsoamGCVgRI0EwG908uenpjVx3L08lQV6SkIGCkAlgAQSCNTbSIieeHY9bqSE5FPrFmfs6y061au0U0daaKg0gQgClt/rK0DeJJ3EsWcrBgpHn/AAwgZusBpJdjKgnS0QCSSt/W3v8AXDNwmpNBBtF5kNMgTO95BmcD/E0HXdTYnZ3IChmGVpK2ibm+3ztj5+J0QqroP60Egqeo8wYOGH+kDhzCoCiljpMwNp2NuhnCxk8gar0kdHANRFdoI8JYBoJFjE+kYW42NU6Q89n+J1K1EkVC2hyssTJFiCQOcGPdhE7RcLNCuwHssNS+Xl7iMOXYykVr16chgEWWXYlHIVv7wJOBPbxfGh0yIYG21xF/jjIJVwjJPkBKy0xqL+JTaCZ5beRufXHQ+zPFO/QUhUUVFTUunUdSTHNyQVkAg9RHMDmFGmtV6atsWRWYbhZAZrbWM4bTklyvFEGU8Z1r4RMKrg66c8wEOqeQI3jAzimuTL8gj2vy7GhVWoQwVSwtcFQDIJNp29Ccc/avpsQSRB+QH2jHVe1FGSw+sI9ZtjneY7LVtQAhmgkGYMKQDbykfEYZCFxtIW8iT5ZZwDjh77wArrZVPigGbeLkI68sONfvE0lymksBCs7k+WwAm4nCfW4YaFGgVI7+q1XWovYOEpxyBm0cy3ljp3aCmopDYXkbC4vHywO8oPWIWsZcsp4hTavRKKO7EqZDEmxJjYWv8sKJ4cwzHd1HdgQSDMcjyHIG3qOWGaqNWUYAkiLEWIG/xG2M/DuFVG0ozhhfx6fGFMfS5k9Y6b4mhPJJOmUyjCD5QA4zke5FSomgBWGyrbYc/Mg4VXz5ZJadUa1tErcW6iBM/wBbDp2n7H1yrmm2qmYMEiQRESIHMDbCrT4bVzCiiUWnVoDSbQxUjSAZMG3P1xZCNpLxJ5ySbl4GHLd5mMwVpu1MeJplrACdgesD3+WDCpnvDQZAoY6NYYERbVBmTAvEbeUjEOH8DbKOHqn2gVgRaRvvfDhwvgprOKrd5piVDGCWNiwUWQBYANp1Ng5VjXeFRbm+C3IZlcqNKUx3cAEzpA031HwmT4sc04txI1XZqju+qSLlo8RBXSfYERGOw57sqj0zvq0mACYFtvP188cZ4lwmtSeNDEi3gk7QCTG074XGW7tDEtVRmTSAADLe0RNoHQ8ztjsPYrhiVMpSqgU9TAhiUljpdlEtqkmAL45bwngtarXp02Bpio0aypZVkGCbi5MCJEkjHc+CcNGWoU6K3CLExEndmjlLEmPPC83CoOLAHabJd2hcBIgyNG8XiCT0wiZniIVzTqUwxgQyG+5BJB62x0ztmhOUqEC6j/LHOEyveXRdRLtzjw7RO+my/E4GCcg9q5ZmGbWiCwpksdpIsehGC/AeLd005j/aSpIIuFPsskb+EkH0I5YFVeGVABrpkKDcWIi23/vHVuIcDoV1AdAwjwkSpAPRlgj3HHTWi5R26k+GKHE+PCqe6oAuX0qxKxZyFQGWtLkWN7G1sMWS4L3NCmpKgqoBgbSZYcpH2xfEsvwilRelRooEVdVRouSQNCamMliSxIJ/R4I58t3b6AC2ltIOxaDA+OFt+RxznjjmhlotBVYtE3Hh3uCML1WuW1tCglVIVdgCYiR9K84I8QyuYqmia6kUggIBi8E2IHuuYwNzEw50kamMCDtqkeWH1YCdcBv+jjs8KlWpVcA6AAJGrxsSZ9VVY/vnHQzwgH6l/wBU/iwvf0aVR+T1Fgh+8LNIiQVAUjy8JHu88OSnCMl7Gx6cAfPcBDIwOkgi4Km/kfFthS4pX00+5qEd2BZYsAuwANrfwx0UnHOu2FMrWZdM6lAEibksP59MbB8M2rYO0SLaSOoMz99sTOc7sCXCzymNvTA/LUAmwXVcEkkHne9gLXxPI9ne/Z4bQFje8yW845csMiu91GSfdOk8dRe/uJ/Nr8y/3YS+JcSWkKlEqdZuhA+t57kzJt9aMOfGv94/5a/4nwvcWyaHMUmKgnRUufKI+En449SCvFGjyG0sjsY+xvCRRywYkF6oDufd4VHkoMesnngZm6I79g148h1PXDBwI/6tS/q/xwF4rbMnzj7DiXs32rRR2h3jTFPjtR6dcJTpgl1sYnc3NreHmdr4cOxvZ9KNEVI1VaiyzHkDcqOgm55k78gAvEP9tR/rOPdobDjwb/d6f9UYztkaXXxB7NK3XoD+0FKSnvPw/wDeFftBxH8mNOqRqGogjaxQzfbkp/u4beN+1T/vf9uFrtCg7o2HhKkTeCCIN8O7OvoUKyv6Xkh2F4P3znN1ZkMRTTktp1+ftEAcrnfZh7WZHvaSqOTT8iP44l2dHgf+0P2LjVxf2B64glftqZbF3jsH8O4Iq0n8bHcRIA8+U4y0xVoGHhwRI5EDzgG422I264K5SmNJbmI+Yk+uMXaWqUenpMeFvtXrvjpfRptBx775Aed7Qd64Hfd1pJgFZU8pJt/DfbEEzTNXVSRUGmAVBvs3U2vG+BvGaQ1tYe0eXnhm7LUFFFSAJLG/PfrywbmsdZEuf0McXKLxt8G2hwRXYM41aTYHYGxB82+QwwJTAGIAcsSY4knklkltIOMFBaxLCcJWZyw/KK1p8XSdwG/jhywr8ZEV2gC6qTbntizsX2n5E3avqA/O0QBIAVhBBiCCLgzh0yeY101f6yq3xAOFWvTGn3Ha32YY+DH/AFel/UX7Bh/bkqTFdlfLRdnKQem6tsVIM9IxzPsyR+cAMhGgHrcnljqhQYUc/wAOp0a2mki01KAkIAomXvbnifsTvJQ/tP2bMuYSRv8AI4Y+z+Y1ZakTuF0/sys/LC5mB6/E4N9nDGVU/wBp/jfFfb491fiT9kfeZqyDB2q1er6F/q05X/GXxtxg4B/utE9aSE+pUEn43xu5+7HlPqeghP45TmhS8iw+ZGPqLCLx7z97jF/E1/1QeReP22xDKUwVm+3Uj7Dj1Ox8wf4nn9r4aL+BVvzxHIoT12K+Z6nnhjR8LXBv94/5bf4kwxpiXti+lf5D+zfZluErtzSitRbkxA9CGH8CcOJwnf0mOe6ojq/2aR/E4nxrkoBiZQFFsORNgfX7TzxDM5YIBpJEzMQNvSPPBGIQen4cU54WX1fn+tj3tUr4PJU3xyf/2Q=="/>
          <p:cNvSpPr>
            <a:spLocks noChangeAspect="1" noChangeArrowheads="1"/>
          </p:cNvSpPr>
          <p:nvPr/>
        </p:nvSpPr>
        <p:spPr bwMode="auto">
          <a:xfrm>
            <a:off x="155575" y="-1973263"/>
            <a:ext cx="5934075" cy="4124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0" name="AutoShape 12" descr="data:image/jpeg;base64,/9j/4AAQSkZJRgABAQAAAQABAAD/2wCEAAkGBhQSERUUExQWFRQWFxcaGBgYGBoYHBoYGBkXGBgYHBgYHCYfGBojGRoYHy8gIygpLCwsFh4xNTAqNSYrLCkBCQoKDgwOGg8PGiwlHyUpLCwqKSwsLCwsLCwqLC0sKSwsLCwsLCwsLCwsLCwsLCwsLCwsLCwsLCwsKSwsLCwsKv/AABEIALsBDQMBIgACEQEDEQH/xAAbAAACAwEBAQAAAAAAAAAAAAAFBgIDBAcBAP/EAEoQAAIBAgQDBQQFCAYKAwEBAAECEQMhAAQSMQVBUQYTImFxMoGRoUJSsdHSFCNTYpKTwfAHcnOCsuEVJDM0Q4OiwtPxFmOU4hf/xAAZAQADAQEBAAAAAAAAAAAAAAACAwQBAAX/xAA1EQACAgIBAQUECAYDAAAAAAAAAQIRAxIhMQQiQVFhExSRoSMyM1JxgeHwQmKxwdHxBRVD/9oADAMBAAIRAxEAPwB3q5qPr/vHH/djHVrMdmcelSp+LGqqmJUcup549FKK8CW2zANZ+nV/eVPxY+ai4E66v7yp+LDHR4YkTIxOqEjSZOFucfBBavzFWW/SVf3tT8WPNTfpKv72p+LBLN5VRsTjB3eN4fgBbLstVI3aofWrV/Hg1QRT9f8Ae1Px4AIsHB3huYBF8KyRVWHGTNo4avV/3tX8eKn4WPrVP3tX8eND14xH8pxNTHN2ZxwofWq/vqv48U18uqbtV/fVfx42tmMDs3mSQRFsMirfILdGDN5pTZWqj0rVfx4HNUflVrfvqv48aK1IdCDiHdYrjGKENtlXe1P0tb99V/Hgpw7IO/8Axa/7+r+PA8074J5HOlLY6aVcI6Ld8m9OBHnWr/vqv48WDhG35yt+/rfjxV/pVjjM/EGxPq31HOSL87wgx4a1cH+3q/jwFrLUUx39Y+let+PG6rn3IInGPucNhGuoqTvoUGrU/S1/39b8ePhVqfpa/wC/q/jwUq51UEkNHUKT9m2M7cap/rfsN92PNl/yOvDx/v4FseybK1P9/Ery+acHxVK5Fv8Aj1vx42/lq/Wr/v6348Y/9OU/1v2Gx5/p2n+t+w33YW/+QT/8/n+gfub+98gomZpn6daf7et/5MV18woiGrH/AJ9b/wAmBjcep39v9hsR/wDkFPkKn7BwPv8A/J8/0C90l5/I3vnBFmrz/b1vx4qpMxN6lcD+3rW/68Zhx6n9Wp+wce/6bp9H/ZON9/8A5Pn+gL7JL73yL6quDarXI/t6348Sp6pvUr/v6348ZX44nR/2Tj5eOIeVT9g/fjv+wf3Pn+h3ur+8/gEadAnerW//AEVvx4u7n/7a3/6K348CxxlPq1P2cfHjSfVqfs/54z35/d+Zvur8/kEzS/8Atr/v6348SdQAPzlb9/W/i+A544n1an7P+eItxpDsr8+Q+/He+P7p3u3qGnoYpOVwfHDziFThx8sev7Qi1BaCBGImcEGy0YrajjHI6gY9OcRGVwSNDHwoYDczUGHLXxYlIjbBH8nxE0MdudoVUn64n3uKc1mFpxO52A3gbn0H8Ri1FkAi4OF7xuvEPWSVnrPOMuYQnbA9+MBmYKfCCVEblh9okEegnpirv6gqT4ipg6ZX0aL7fdiKfb4Y5a0Vw7HKats3fk+JjKTiPCs+tR+7PtgDcRJ52waGVEX3xdjzrJHZEuTC4OmCPyPEkyuChy4x8Mvg9wNDCuXxFsrgmKWM4zKGoaYILfYd4nrEH34F5EuoShfQx/kuLEyJ6YK0qPKMbKaxjHlo7QAnJHpjHmU0fQkRJ2EYa2AwC48oEm9gDa/XliDtrU4XXNlPZlrKhLzfGWGYKGnIUMIBAgwpBJBvH8cGMjmddNDoBJUE3W/U79Zwq5Vy9cnm9YL7hsPn9mCfZ/MwCt5DEqPMkg+kQp9ahx50oKuh6Nh4tBjQPSV+/HjMRfQB6xixnTmsnn4SZPwxVmjOwNgeRvsY+WEnI8RydkB/Z+/Ehq/Rj/p+/HyNFTnHOQY849/8cTasCGEGPhOOOfoUtN/CoA3uPvx7TBIsqkeox6tJQfZEXEzyj+M4jUo60Chmp7TpMHbaTjgTLxbOGnTaFUEWn7vOMCOz/FSYDKNTu3jP0piE8o5e6MfdrqhWmlNSTIAkwZIhQSetzit6AXLUgDB70gfJQfWwOHJLXnzOYyU6hadIS2PmpsPop8cecJzbVKYdvpAGLb3BFuQI/m+NVZha4+IxlUwWx2Ax8RiM48LY9zY86iFWmDjK+XxsOIlMbZhiNHE1ywxeVx5gHKjKICiMZeKZ2nQpmo+wsALlidlA5knGrMVwilmIVVBJJsABuThArcSbOVu+NqKEiip5nY1CPrdOm3IymebVWMx49mXVKrOS9SAzbgGyjkg9OvMknnijN8YakhpofFV8K39kkeJ/cPni/AaghZ6lRhcEoo+qo3t1Jv6Y8z2jTcrPQjjT7p5+TaSNMKqgIGjrNjEE7A/3jiFThlQSy1iW56QSFHM+Ly5YzVswVqAsYVwVadtVtJ6TYY1ZtmYR3epfolaerfeWDAgmL2iw3jGcqrHUXZBXSoGLSQVhvIhv4gYf+GZoVUnnz9cc2o1fzqU9tI1MAZg2i/x+OG/s7mwtUAkQ1vf8cPw5XCaT6MTnxqUePAZu6x93eNJQYAdp+0a5SnYBqrWpr1OxYxfSJ9+3p6LmvM81Jvgo7R8dNMijSvWcfu15uR9g5nAJF0AATa88ydyxPMk3nqcVcMyTLqqVCWrVDLk/Ie7+bAY2Njys+bd8dD08ONQQz8H4j3q/rD2h/EeuCSnCVlcwyMGXcfMdMN+UzKuoYbH5HpivDnUo0+pLmxau10L5wvdpqIJ1dF6kD6XTDFhZ7VcRWkQSR7Jt13xnaH3DMC75zXS4DACHWrI5EhhaCSLyLdcF+zNImqQfGQHJgwJY0ucwRKtsf4YxDiB1NGkwGUFhMahZhAmR4trxgvwLNB3ZmCoTEQNIloY3UDxEQ0G8MN4wibddCrXkMZqkFpu8QVBgEsNvQ3H3YWc/2gNI+yhnaz+//iYZs04NKoP1dx8NyThL49QnQf1jPwGAwpPqdJssPbDqqi3R/wDyYpPbsDZV/Zb/AMmAPEE0lfMH7cCRi5YMbV0TyySQ5/8Azvqq/sv/AOTGjhvbDvatOmQvidVsjCxMb95/PnhEJwR7PPGaof2tP/EMdLBBJ8ArLJsee1lMI1NosHHXYEEDANc6wZSdWimQYsRqEGN7T1wQ7VcUFTTEWv8Ad64wZTONoHJRJjSnkS108RAUXNz16S41UOUVT6jZ2dpL+S0yYDEuSIJN3Yx/PTFfHOI91V0qixpBuL3nz8sb+Eoq0gsWixkyTckz639+AnaSpFUR+jX+OAjUpgSVI65gLx7jfd/m0P5wiTz0LtqPmdgPfsMWdoOPrlksNVV7U06nqeii0nCtRpkSXOqoxl2PNvLyGwHIDD8uTVcCsOLbl9Bi4HxWYpubn2Sef6s8/LBvVhID7YZeEcS7waW9sC/mOv34DFmb7rCzYq7yN7DETiZGEft52p0zlqJ8RtUI3AP0BH0iN+gMc7OtsmUbdIw9peOHOVvyekfzKmXYfTINyP1QbDqYPIY0U6QUAAQAIA8sZeD8N7mnBHjaC3l0X3fbONT1I8sRZZ7Pgvxx1R5UOMpQauUkXF7xYGw9fh5Y8r5uNrmLDr78BMjmKi1qrVLkqIi1psB88L9lKSZqyxiyzitCVKxzEXB8vXngP/oepsruB0DEfKcOFPxKuu86bEg8x78E6GTQGQonA+8vGqHaxnyxY7NcNFNCxksSQZ1Wg9QpGH/s9k1KhyAWnfp8hhYppBqATaodgeYU8iOuNnC+OtSzHd+IqyC3PVciJO52ucFjnvk2kLyQelRGXtBx5MrRLvc7IvNm6Dp5nljnvDadTMVTmq9yT4RyEbQOSjl8cYq2aqZ/Ml6khRy5InJR5nrz35ABkWrAgAACwHl0xRnyUtV1F4cVcs9c4jptiPeE9Me94emIiumepTxv4VxA0nv7B9ry8/XA/XiPe42MnF2jHDZUdAVpuNsJ3bOkgcMyF2amwXoumWL6ee/wHLBDs9xbamxt9E9D09MY+1tBatZEMz3bkEHba487DFryppP1IPZyjJr0FTjmRcJundqARpGmGsskTHsk3tifC6SsGZpOqPpEKQERbgGDcR7sV5aqzkoNOnSBMQGbSGKMo8j7QHlGLM2gRYYAUbDw7Tez28K722M776gk39V/L99R2NcWejP6RNM6qbHQQSTcglSpP0SVYe7GLjSToG1zceg5Y0nLqqpyk3vzAUz7ixxn4rTlkvzMx6YPuqXd6GK39YXuNp4l5WP24Axhs7R07jf2Dv64Uxi7C7iIzqmfdyTsD8MaMorK6tBsQefIzjVk6gCj+eeLGqzYc7fHGuV8GrHFK7DfDsmSoJVSxBMsA99tME2ABBtc6saKCw0OACysNIuIuvr7MYsq0e70sGg6SLgMraRzU84m+8YtyFE1QhbwkSbkiCYkA9Dv1G2IZytWnx/v5DILmn1/0X5et3cCnKA7KpZiY+qGJAHLzn4054O7kHSzJ4SRIBHtKwHmG+Ix5mKUVPGJcKSDII0yBCwdhPkdziOvQ9SOb/YqjHJJK11MbbfodMzXBKb1e9ekGqREmq2w6DYe7qceHhafoh+9ONlbSFUr19T4v84xKafd62VQAL+EemCpN1x+/wAhabSMP+jU/RL+9OPaeTVCGCKCLg96fuxIV0cq9OCht7MCR1BAOxF/LGshNOoICekD7sDqv3QTk/NnhzTdE/ef/wA4B0+y+XVtYoIWmZNeoTPUzMnnODmVKNbSsjkADjNm85RD91YVGsPDME7XiMdbrqCupmbhqfo0/et92Btfstl2YFqKFjsTmKsnBrIOvssASCRsJkTbzHKcV8W0grvcEEKBcCLX2G+2F2ox2QfLlqCf/jVBF1fk66ZBJFaofKdr/HCl2hQJmqtNRpAKgDexUH5ycdEztMOoVT4jaQdhznl/Pljn3b6kRXo1P0tMKf69Ox+0D3YZHlipqlZSmZJdZMD0idumDvZ5yacnmf59MJgqdT9aPlH8LdY8sXZTO6vac7iRay2MADywnNg2jSNxZNXY2VKf5ypb6Q8voJjJVyxFQuLaY+QB+3GA8ZLVLKoQkSZkgAADfnYYYsuylLbffzxJKMsSTfoejizRmVVMsqElAB3h1n1a593QY812vyxDM5ao9M90V1IGs3NbsIjcjxdMA+HZurWqrRqgKCTcKYlb3J5cziiMHNbC5ZI43qwpS4gGfTEA7Hr9040Niyp2Rabuu8e8DV1+rfH3EuFOiBTWKuQSNKli0fqgEnzjG680F7TyMmazWgeZ2Hl1PljyjXDCR/JwCzObanUIdw8mCxVkIJHhBRlBC8rD+OLMjntO5BYhSyiTAYAiSBA3n+Rg3gdcC12mN8hxWM42cUzzEUqpDEgMjFRJvEGOv34rp8HaohJKLIJgvDACxJ6EH/3gXn8vmctRhnIYM11bcRa49/nhaxyDlkjJ8cleZXQhp0U7skXYnxADcs0G/wCrcgm8YofJUmXQXqK5Eaart4jH0TOhp6WPlgrWrxRpyJICyADJ1KN5tvfrjBmK4rqwqIVCgCGuX32n/O0Y5Py+J2r8TJTzDVHRdLwskll0j05clHxxfnkl6fWWHyGN/BhGXqTJNPULwfCSGsTfY+nLGDOSXTyJ+wYplPaV0vyEwhrUf6gjtKviP9RsKcYbu0lz/cf7cKenFXZ/qgZ13j4VYxZRYswHUx8cZ2GNXBqWqvSHWog+LAYfLhNiE+aG+hnqNSnTNS7L9AG5aAL/ADsevPF2Yq1TBamRS+ohh48xYx5AyefTAnL0ZzVMKBOuduh3Mb88MPF86VrA6NcbFQwvH1bbTzttjypxSqitJ20wU1aivjQ+14WADAxIJBWLG2LabyCzA+J2a4vB074nWywNZHKMyhl1EgKDO43Jf5Y28fpJTqgIIXQDHvP8+7DlNNKK+P8AYTKDUrOm59AgDLa8EDznltPnivL5hdEOvhP1hIt8umAee7YKwQ92Y1CRvANgxtEAnlg9w+qKlKbFTt6QIxld/unfwcllGgrD2NImwFgZG8C2J0sqFmCYPLCln+3GWpOyMuYLKYOlzE+U1BjIP6SMr+jzB9WBHwNXB6+gNMae/ZTBGoqYkGDGwnlfbGxNDgmL8+TD37j1wkH+kfKfoKv7NP8A8mI//wCi5Un/AGVf3ED7Kt8LjjlEJ8jbmKVMMQZU76p3JvEnn/nGMnEK/jVuWwJ528+Un7MB8h25oVWWkKVXxsoGqDBJgGe8JHuwZ45XAgtGkLqM/H7AflhWaLUWHj4krClCmIBAvAvzvfnt6YT+3fDw1Cf0VUN/dqbx56jPujET2+YI2ikISwk+0BeZHlfyxvGcTOUXEe3TYMs7OsMIPvmcN6VQprzOa1iFvzIn02UR8DivLVBp1EbEx56dUb72n5Yto0iBcREg3IsYIF9oBn3YnksprqKlvGwjfdvDNz1w9UxDVcFMPEqjNpu7KLKfM8sbMhx+ooItBIG0RPTrttbDPxLNdwsQFZadSk0CAQSNDDlff1Jwg1nuzJYTI8pk26mLYKUE1yNnjeNLk6Jk86KRUggjTpbY2Nrjnf44Y8nQVlHd93ZYBCDa1iPcPhjlPDatRtMLPmYPpZbgjyw+cLavlqfeGkXRwJVbupE3jeecbeeJY4Htqn+I+MvaLmr8PU208rWdnP5VCqzBvzQkNpKzPKLeLoDgZxLi7BUDx31BwVYGzpIuCN+U/wBWeoxGl2gcNXNIamdwVjZRpuxna5NuoOAOdqoqMNKNVYA6ySY1XMA8wPpE3kxEWpTjBap2xsYrGnJ9P05/wGuIdoKWazAVkLhRopqADLPbUSbKoJHuG0Yw9neyis1Wk71Eq0mUyh0h0a9OopiWBgi+xBHLGHguVNN00MupRKhQCRc2jn4hfawnG/PdpKlIISmioomkYmUnxo6hyQGIEA7WMyt15JSbqJN17zSSXgGspwejlX09/TDsIAqGnqg7xtM/yOeMfa+gy0iHYuTJmAPoxsPSffhP4lxY1CX7gqTcnUNyYkzcz/M8jVA6snAZyFqMt5EDSpjyAnbCZwkqk2bhknOkgiKd2A6Lp820jTHv+zGWrDQy7GPmNj/PPH1HxUqbAmSkemmUb+8SIHm2Pa5CQDcsZ8pvKi/MxA88JjjpUVvJ3rRLhH+zzA2iOu+kYG58w6c7t79pHwwS4cITMH6zkT1AVJ+3AvOk6qXkTf4Xj+d8Niuf35AX3jFx8eIf1G+3AAUBtGD/ABv2wLXQ+V/TGAZX44fCVRQbx7NgDMCGONfZ4/63Q/taf+IYrzWTLVSogG25jkMEOAcJdczQJKWqobNezDFTktfyIHF7VXiGaqRnljbU8fbHphgrnxAH6Uj4AEx8fswE42nd5oNcBXBk8gxg8/P5Y11syWMbW+EXW03iZPrjza2cX6FspVZp4mIpnra3mN/lBx72kX8//cX/ALsUPV1oNgWdAw5gnfflJ36RiztMB30DYIsfFsbjjrKhc5bIpapYKdUIzEtMeyBp5beKoI8hh57I55Tl9HiBWxBFwSJAMW2iMK/Enenl3YUqZXSDckxr5qee5scF+xuYSlSrFjFqLE7nxIREDzVreuHQtimvBCL2pSc3Wj6/8Bga+QqABijAEwCVMT646rnOF5c0XrUCGrahU185X6MfRtyjF+az/fnJxEMTUYchoAMfEkYp1pUMUbXxv0pWco4VwepmH0U1LHn0A6k8sNXAuwtGpSd6rvqQHwrAAtIPOdj+zhsNSrRd2SihR2k6AoaIibGSfJhgZWziA12Q6RUpmUbwstSYiD1DEj0OOqupkY2vhT/rYP7N9kVZlqipHd1FkRMxDGDy5DBPtZmCSlNbykb2lQTf3dOuKcrxXuKa0KfirG5AE6SQN46D5jFea4doovVq1B3pRiAWkyVIk+d4AH+WFZMdoOTVuV8eCFbuNcMF8LBC0naYJ/6FK+/B7stxDTVVTEMxKxy0+AgjzDE+7A/gLM9EamUFSwPh20gwSPpSLfdirsuWZ1JG9SqpaI3BiPePnifzXkLb+ZHjeTIr5lBsryfJTTQj47e/GHi1ZA9EgQoFMmLW1S3vib4NdtUKVDVWQKtOmSAJDQdDgmRELpM9QMLWYoL3SSZIpvYkydIGgnmLMp/94OEaafl/gx1rx1s29rc4orLTRmNNTuWnnuCeUxgK1QG3K9xPO/vHu2jBCrkw41nTqDimIm8zpJMyYFNo8M3JOwGPKuQBqOaYVUUszaiy+AFFIBlpILH0J25Yp2TMnFydslwkFnGn2hc2F46X3jrhrTiL1aiU3dtOmQFJUWgCYgnn8MAcpTpK91OrxAgSCGAadBkyp0noRqxLPKyzcsyyzQNELVh1IaJcTHoTHTE89pXq6CxVF9A3TcJmmQWDUwQOUrI+MfYcCs2ytTuGMd4pjrTOsE3j2WYX3+3FTjeoxLlfCGdm1SzLZxudrcyOm9pCEVFaqU1RVSBpWW2m50kFGtBGxGF48Orv98DsmS0e5HPMzBgfYRrKCoclSpJB3v8ARtZSdwceUgj6CYB0X1FQGq1LDTFzFzAgjUt7nFZohatMsZDUn3cmWCM9hbSC3hE3seuPfzB0l1qUyGKgKT7e4kkkgAHlsfS79b6CW14mquQKIqLHh0QVDONTMykk29lQCBaxAwSyVD/U6kiIqtfrAUSPK328r4CZhCNSPUQo5NM3tqRToMRCMWa8CY32x5mM6xULQLACSVDL7IlVJGwsLx1GAcNuGwqUXskbeF5grSreIr3R1AxPtAzI3gFeX1jivL52pmKTPWqIO7eNOmJsLyWvvtfEaLAU80QCBpQCQRvrH+WIcJy8ZZ2OzVVta/ipqD167YB0rCXLTGPKqv5LY3Kk+fiuD8IwvVnUOrN7Ivc84/kYaWCrlyButMAWjYRv6fZhPei1ZNKhy8sbLqAUEBib2At8eeBxK7OcqaI8aINWkRdStjvMsLjFbVQG0x9n3zg3lOAU6mW1hqjPQVlOkLGpBq2N42wq182qnUSsiYvyvzjzO98PhFPhnSyuK48yuon+vD3f4MMvCz+dQk21j3Q0H5j5418H7EJVCZhzXDtJjwARdVsy6vZg3OLOMcFp0qDtqcMWdVkpHtsLxfbc45rZJegPtFbfqzD2xpydUWZTFwdvS2MP+k9Hd6WEsBr1A2nnqEW+OK2B7kKTLqJN5gNyBm4gTIt8MQyeVLVaQFiKdH3Elb+6TgElBV5HNuSVB3K5FRXUlrayJIIBKqWBgk+G0j1GPe0QHei4P5tb/tYv4amnNOw8Zvc2uadNjtbYMIxR2nf88CfqL/HC8f1jpXR7mMzrpikW0p5XOn7B5zg72az9EU61SqABUZQqaSfAkhbDyOFV6CO2ZGkwVBppF11kEXFrFrjzHTBbs1n0WpSpNde7Jk2glS4APnedtjvfFONKIFp9TZmszSVu9ppVpAbMSFU9BDkyu0xyxgy/aRAQqsobxaYmF1lWYTsBI03NonAPOj8pqNUAsxmJnT5b2xVQ4T4iI2g+4z/EYKWSna8CqO81+PnyNOd7aEe1XVv1aNPV1+m8D5nC/m+Pu7swQ3A9o9IiywOvOPEcQy9NC7IBdf8A0fS+JNTOuJhCDNhEXG/UMPn6YXOe/da9TVjUe8n6cJF/BM7WFanrcKmtdQEKsaoM7T78H+39YqtKI0spVhygkH3dZ8sKPE85NPSNzGo/V2Mnp4iBH+eNGd4+1XL0VYQVXuhIsVMAPebFOd9jjlclbEZ9VJJeROnXdDDQkiwm5BkCL+K04+4DmT+UUgo8Ktv0kiZ85O/L34G16zl8uahvFMJCgWlRJ6tdvgMSGbNExTDBi6xcyW0o0HldmPwx2vkTtjd21piplCyMT3NcqdP1WgweoEr8vUKWWbS4ZkDBabRy1RolZnpH7XXBDhGaqtRzFKlTNSmySw1qWV5GhgDpEAjxD0jbAOlV9ogjZfSCfuX+Zxqi0qN2pk8nnnhjA0mpqjlfTIknkI/bnpiWarGWZlMsIIJFwzE3IE+0TYfVPni3hOVRiwqCwiJFpYneOcADflbaMV8VQKxQQsBmUX9k6SFZVvpiYI2k8pwzXxCU/AIDNqAsD2lYi4c69REBwJPhJBEdcYX4mS1WDJXvJOqfCxRLf3gB522AnFS8SIICuAQZF7ArAADN4jdhc8jtY4yDJMi6m1906nxCYYxOkmeZ3vz3nGqKqmDfLaDWVyZzFJaisS6UNoIAZZm5Hia59TcWsMK8V70GmzlYuG3YnmLRqi4ifQ7jDH2XySVcmyxDsHKwSQNLmwVjeAefJo88KWU4eXDavASSRaILC+0WkAQdvjjo1OTSOl3Y7MvznEVZgaZXUmhZkwVVtUsYgk2BA2AI6k+UMyoBVgXCOCNDSJ078tW0HaYGPqXDKkuijXZSYWJ1EASTtsRflqxuy3ZswwrB6bASFGj2ViGMzqF+V/PDHGrUhaknTXwB9TPBwWKnS9QMSYFxYxB2g7cp9SbqeRqtdQ7EFg2iYlWJUgAybMb/AKvpj5uE1GUimrOtMlWggLqELEmL6d+gAG+x3sqhp0yHgEtYSOQg/MfLB4sSnKgc2XSFrqCskzJSr0mmWpF/F7UqSYM84M/+sFctbLaJkeB/QGqv8Zxgrrrzh0spVgwsRvoOq4t0tjRl65KVVIjTRpR6d4J+c/HEOeFZGvX9CrDK4KQ0cQB7lokAoT8sDuxXCmrrmfFpHhAMBhqOomV5jSYib6vLBHNNNF7z4PsA+H+eI/0eVgrZhPNGHoZB/h8cZ2bxRmbwZq4TwkUdY1U4NtPdxBUkEyDLE74F1/6P6Fao1Q+FmYMVAtBAiBNhaI8jhkqV9KuQxBHeGI6TzjywvUu2JOXOZ7h4Q6dIIMgQCRyKgkyZkaTa0YzJv/D5gxafUZEIKg+C9/YOEztFw+tXRj4UWm9UUwpINVmqMDqt4VCAwJuTtAw28OzmukjByAyqQNMxIBidNxffA3jOYVaGpmsKzySIAl3EkxAuefXFOFJzSYjI2oto53R4dURtRUmx1HcKpsoB8zPh5R54I5avFRX6U6PxWAfmMWioPyeqJkg0lP8A1tHrfFGXpnuC3IgAftthfaK2aXoviUYLcE36jLwpga9XoGE++lHLYXxl7VMO+HPwL9rYt7N+LMVrkWBt6U+uMva21YRtoH2nE+L64yb4M+ZzppVqsDcPAPMgUmHyHzxup9m+9QkuUCgsTAYnSatIC9h9HcHaOdqsxwE6pYGRqEWn2VQNvBHhYG/PBDJtUWlXZjY0XgSCNU6xttz+JxTceORFSBfCuGFKkVKgWZtcgKACCNt2ttyHpjVRan+VPTFUQEF9BuQQY36MfgcbeHllqM5FMxQo1FdkJOmpOpQZt4l29MZOFcPZozUr+drOLg+y3eUxABG5i+9xfAZdHKTj08B2KeRQSfUrPAtPdVvEocli7BSpVvEICjXOk7G3njPmuCgZelUvrAFQE9Knigz9ETy+w4eMxTfTTUFPCCPZMWAAETblgLU4hU71aJSkoV1pKQCLd0XUxMRYrpHx5YXKXPD8mDbapgcpTVagZ9QFQRNNvEH0wb7QxiD9XFGfyS93SqEjTqKxBBHd1aisDPPxHlYLghxFqjZpsuFV9SUmIELHd1AxNzazXPp1wQzvAGq0yghSKlQgtswqQxYRJB1E78wfXBrNUNXXWwJQ2nt6UJXEjDU5/wCGGPuWoPnpIxfUpKzMC0fnBB8jScA+5guD9XsfUZmLMhGlgok7krEgr+qJxjXsXWQMxZInUQCZABBgSABO2OWSFdeTtX5GnIZjVcAqHoqymIlKjFQQeZBEx6dcJ1UWI5a49VRdvTU2HepkWp0qTlFKUsu9KQ+0mmVNwJAZGEiPbwm5imwKvUSaRUt4WCklj4hN+7XWT9EwoHXDXk9pNsCGP2caRhrZzxEAkqCOUTFjY+Z84viGQ4hdiysRpYKQJIMWJBtExsI3nBzhHBqNXUCSYdiFmLSGUysXhip/qemPM5wJUqkUwwVUDaEUuzHUFJ3ssEEnyxT7P6PbwFe0qeniQfhBfKQiFnapKqBLXaAsj2us+pwdq8Jf8lFFtCVCVBlgwUAiBYxIE2uJMTzxTwHhuZSuKLMEH5M1QXAI8WgSwBIaCT78GMll1K30sysQzRPiBgiTf/IjCu15VGMWkN7NjblJNlWRyI7lq2W8Iy4uD/xColyRPhlYHPYHljBxoghai3XWCB0l1lSPIyPSMMtHiFOird6GKupQhRJMifTYHnheCFs1l9ErpaoxAMBxTQaRGxYEE9CTNoET437SsqVUx81pcGUdlaSGpWCEMpIPWCJ1DncahhtyfZ9WoX9rWWnaB7Hw0g4HImXoahBomoxJnUmp2km8wTc2GCOS40KKj2XpifHq2DGTrNxAP0jAAmcUyzRn1VE6wyirTs84hSBKsttS7DnAFx5Xj1GFDiHDzrpWAirUN9gIaZG9tM+cY6KEplD4boKcTuBY2P8AeN8COMUVmmsbs5sb2BY33g9MMitnQptLkA52hUZu+NMFkBVCoAWNIi02Ik7+7bAeQNQESaWkyOanUFE8ydPxx0TK01UCmosAIHuX8WMub4bQqkqygtFwJBg+n83GE5MC2uxuPK9aF3h+cFXJMN3VSh3NpOg+9QL+Rxl7K8SWlm5chVZChnzgiOpkARznDjlshTpSEULO+8n1Jk4HcbVO77wIGZWUpa+rUOflfHY8SgdKbkZuJcYZMvmSu7LVPMxKkCPfz+/F/CshORXL60vSKnqC4MiPIt8sYF4WuYylLvmNIAE1IYCQJJDGDab2wx5HIUqiK7aQsDTcTHI6jcY2WNPoCpUAezGeqU8qi2OmVjcjSzLA8hHyx5x7Oa8lUUOATVBg7ycx8MHOHcPy0vSpCApv4mYlyASZYnYR756YDZ/I5dtetWc0S5gFvER4rgEaj5HoeWN1XU3YVs3lqhdtKNpZKTsPOHAPw+zERmNCBKi+HoZFwSSdtzy8yPcxUeMZekwcVHNQ0lTuACSxF1hCC0jxbWucAOKcTZmmvQKus+AabSJS07wbk3kx1gHCIam6oJcJ4kKWYANkYFZ9yQT8APVsW8fpCrUDKbaQNiNieuPex3d5lWLp4kCQSSZDSZ32lR8I5DDHxOgp0mBz/hjseCN2wZ5H0N+e4jTWiKpgiBpmBOoSok7Tb+RjFSelmBUpppRhIJWCdJAEwQDz59B1umdpe0VKtS7pZOl2IRgQb6SF6WJdbcgMR7G8RC5gN7PeELzh9wTc8iR6R54mWCoeo7fkN9t8ucvQDU2e6ikZIIgXU7TO/wB2CdPJCnkKcH/Z06TSpsSmlyReORxo7W5E1cnVVRLAal9U8Ue8Aj34R+F9qlGWqUGYy16ZuAAw8SyNriQOeqPLA44vJBV4MKbUXfoPVNSW0rW1KL7S0wPpTGmGUxHMXwP4gtSlqq1FV1FVWBBjSqoyhjMX1EWGwPPClwPjtQVqfiJv4lh2nSpAeJN76YEb9MP/ABTILmKDUyYDrY9DuD8YtgcsfZyXkDCWyAXZly9H8qb2nzBJP6hmjHpqJbyxo452wTLVe7IkgKTGnYkahdhB07C/tDpdNPG6+S1ZaqDphgEO15ipTeJgMZjblY4yce4539bWqsCQB4ogG8D+rc9eWHRwbS2lyvD+wDnSpHTuG51cxRWoIM89JAPmA1wDvB64HdouI08uFmSzzCrEkLE8xvYYr7F5tWoaAZKBQRLGDcR4ttthb44ydseFBm71gXBpmmP/AK6mrVTcAci3hPTV0JxPHGlm19Rm9wsW892oSrTekabcmDBiQGtdhEQbiOseuIZXNhsjXTQJpsvinkzCfnNsNB7MJTyumnRVauldVYtDFjJUgiZWbabC/PAHhXCW7mvTbw96Fi0wQymIHIBbeuL3C3SXkxcZRS5YN4dWqZdnL09YDKpMkAFj4YJFjc2332jDTwfOq9StrQB0PdABgTEiWDNHtTIET4TtjFn8uzrFaqiyVYz1UFbaiIsT8sWZPidGlWqMKlqh1HT3gEjXImmTO/OfIHFa3UKkSvSU7XUOUa0nUIOlWQlSCDBBAsffeDtjAmaNNqgCFvEG3AA1STJJ69AcV0eP05YajpgwYrNf9Yutrc9rnGsj/aHqB8mP3jAShHLHVmxnLHLZGL8tqV9VNlCHwEaTMK0hiSYtHhkCxcHBXjuUDDLwhYLEEPoKewNesG0Jq6yCYDG2BnZ/LLmnrOrMulUUEECZDSPQmPgMZ+2bN+Taan5tt9LVFvpK3TrMGQBacJWJQeseg95HJXLqH8rS/KUZKlSo40K2h2VgVaQCSFANwQRcj0IxgyfZ+kjN3DtRqAwQrSOolWkQR93LCr2L4n3buyVArkqLy0zv4ALjYTy04cMxw6nm4q1GKuojvKLQIn0vBP0habYVkjToPG/GieQpZhajA6dTA6tLtpYCLsjbG4uDz2AnE+0ed0aHYxCx4YnUxF1mxMBt7WvbGE6sqynvDmUB0qXCiqhMz4hCupMDSQLxvywce4mauoC506QA2mLydSFSwiBvAuI3w7G3HqLyK+ht4Z2iNZiOYDNPIs2oqt4JAUoIA5H1xTQ4q35U5pkTBW4keCBeN9jgDw/PFGZhq5RENeeerl1i/TriXZUn8rp06gMsY9fpN8gfjjZtyhx1Ngowk76HQqtA16dNmZqZIV4Ee4NIMi+2B9CkVYU3OvQWdoU7sSi252138h0wQ4vnYWq3RJ+D04+3AyjnW0vWADMxDRO6JNIkf3kLf83BULspp1qjUKaohAKKCzUywMiSQv0r9Y33OBvFuN0z4Ktau8DxX7vcQIVAF84MibYLcE42DSpqVIhFE8rAYR+L1y1UkEtIAaDF7TsomVtMcueO6HLljllePKgFGmBT0wCYIgwJbU9kn1LeuI5DOAvWUkF6atrMiDqBIIa0yPK0YF1+2hp0iipNTYDWXgtsswIPlfePQlwfKChlKiuwNZ1dqh562G3uED44yrZt0g3neN0cuo7xgDG3P/IeuFLtFw85qr3qPo1IF+sCBseV7/IY19r+EoK1LMsoamGCVgRI0EwG908uenpjVx3L08lQV6SkIGCkAlgAQSCNTbSIieeHY9bqSE5FPrFmfs6y061au0U0daaKg0gQgClt/rK0DeJJ3EsWcrBgpHn/AAwgZusBpJdjKgnS0QCSSt/W3v8AXDNwmpNBBtF5kNMgTO95BmcD/E0HXdTYnZ3IChmGVpK2ibm+3ztj5+J0QqroP60Egqeo8wYOGH+kDhzCoCiljpMwNp2NuhnCxk8gar0kdHANRFdoI8JYBoJFjE+kYW42NU6Q89n+J1K1EkVC2hyssTJFiCQOcGPdhE7RcLNCuwHssNS+Xl7iMOXYykVr16chgEWWXYlHIVv7wJOBPbxfGh0yIYG21xF/jjIJVwjJPkBKy0xqL+JTaCZ5beRufXHQ+zPFO/QUhUUVFTUunUdSTHNyQVkAg9RHMDmFGmtV6atsWRWYbhZAZrbWM4bTklyvFEGU8Z1r4RMKrg66c8wEOqeQI3jAzimuTL8gj2vy7GhVWoQwVSwtcFQDIJNp29Ccc/avpsQSRB+QH2jHVe1FGSw+sI9ZtjneY7LVtQAhmgkGYMKQDbykfEYZCFxtIW8iT5ZZwDjh77wArrZVPigGbeLkI68sONfvE0lymksBCs7k+WwAm4nCfW4YaFGgVI7+q1XWovYOEpxyBm0cy3ljp3aCmopDYXkbC4vHywO8oPWIWsZcsp4hTavRKKO7EqZDEmxJjYWv8sKJ4cwzHd1HdgQSDMcjyHIG3qOWGaqNWUYAkiLEWIG/xG2M/DuFVG0ozhhfx6fGFMfS5k9Y6b4mhPJJOmUyjCD5QA4zke5FSomgBWGyrbYc/Mg4VXz5ZJadUa1tErcW6iBM/wBbDp2n7H1yrmm2qmYMEiQRESIHMDbCrT4bVzCiiUWnVoDSbQxUjSAZMG3P1xZCNpLxJ5ySbl4GHLd5mMwVpu1MeJplrACdgesD3+WDCpnvDQZAoY6NYYERbVBmTAvEbeUjEOH8DbKOHqn2gVgRaRvvfDhwvgprOKrd5piVDGCWNiwUWQBYANp1Ng5VjXeFRbm+C3IZlcqNKUx3cAEzpA031HwmT4sc04txI1XZqju+qSLlo8RBXSfYERGOw57sqj0zvq0mACYFtvP188cZ4lwmtSeNDEi3gk7QCTG074XGW7tDEtVRmTSAADLe0RNoHQ8ztjsPYrhiVMpSqgU9TAhiUljpdlEtqkmAL45bwngtarXp02Bpio0aypZVkGCbi5MCJEkjHc+CcNGWoU6K3CLExEndmjlLEmPPC83CoOLAHabJd2hcBIgyNG8XiCT0wiZniIVzTqUwxgQyG+5BJB62x0ztmhOUqEC6j/LHOEyveXRdRLtzjw7RO+my/E4GCcg9q5ZmGbWiCwpksdpIsehGC/AeLd005j/aSpIIuFPsskb+EkH0I5YFVeGVABrpkKDcWIi23/vHVuIcDoV1AdAwjwkSpAPRlgj3HHTWi5R26k+GKHE+PCqe6oAuX0qxKxZyFQGWtLkWN7G1sMWS4L3NCmpKgqoBgbSZYcpH2xfEsvwilRelRooEVdVRouSQNCamMliSxIJ/R4I58t3b6AC2ltIOxaDA+OFt+RxznjjmhlotBVYtE3Hh3uCML1WuW1tCglVIVdgCYiR9K84I8QyuYqmia6kUggIBi8E2IHuuYwNzEw50kamMCDtqkeWH1YCdcBv+jjs8KlWpVcA6AAJGrxsSZ9VVY/vnHQzwgH6l/wBU/iwvf0aVR+T1Fgh+8LNIiQVAUjy8JHu88OSnCMl7Gx6cAfPcBDIwOkgi4Km/kfFthS4pX00+5qEd2BZYsAuwANrfwx0UnHOu2FMrWZdM6lAEibksP59MbB8M2rYO0SLaSOoMz99sTOc7sCXCzymNvTA/LUAmwXVcEkkHne9gLXxPI9ne/Z4bQFje8yW845csMiu91GSfdOk8dRe/uJ/Nr8y/3YS+JcSWkKlEqdZuhA+t57kzJt9aMOfGv94/5a/4nwvcWyaHMUmKgnRUufKI+En449SCvFGjyG0sjsY+xvCRRywYkF6oDufd4VHkoMesnngZm6I79g148h1PXDBwI/6tS/q/xwF4rbMnzj7DiXs32rRR2h3jTFPjtR6dcJTpgl1sYnc3NreHmdr4cOxvZ9KNEVI1VaiyzHkDcqOgm55k78gAvEP9tR/rOPdobDjwb/d6f9UYztkaXXxB7NK3XoD+0FKSnvPw/wDeFftBxH8mNOqRqGogjaxQzfbkp/u4beN+1T/vf9uFrtCg7o2HhKkTeCCIN8O7OvoUKyv6Xkh2F4P3znN1ZkMRTTktp1+ftEAcrnfZh7WZHvaSqOTT8iP44l2dHgf+0P2LjVxf2B64glftqZbF3jsH8O4Iq0n8bHcRIA8+U4y0xVoGHhwRI5EDzgG422I264K5SmNJbmI+Yk+uMXaWqUenpMeFvtXrvjpfRptBx775Aed7Qd64Hfd1pJgFZU8pJt/DfbEEzTNXVSRUGmAVBvs3U2vG+BvGaQ1tYe0eXnhm7LUFFFSAJLG/PfrywbmsdZEuf0McXKLxt8G2hwRXYM41aTYHYGxB82+QwwJTAGIAcsSY4knklkltIOMFBaxLCcJWZyw/KK1p8XSdwG/jhywr8ZEV2gC6qTbntizsX2n5E3avqA/O0QBIAVhBBiCCLgzh0yeY101f6yq3xAOFWvTGn3Ha32YY+DH/AFel/UX7Bh/bkqTFdlfLRdnKQem6tsVIM9IxzPsyR+cAMhGgHrcnljqhQYUc/wAOp0a2mki01KAkIAomXvbnifsTvJQ/tP2bMuYSRv8AI4Y+z+Y1ZakTuF0/sys/LC5mB6/E4N9nDGVU/wBp/jfFfb491fiT9kfeZqyDB2q1er6F/q05X/GXxtxg4B/utE9aSE+pUEn43xu5+7HlPqeghP45TmhS8iw+ZGPqLCLx7z97jF/E1/1QeReP22xDKUwVm+3Uj7Dj1Ox8wf4nn9r4aL+BVvzxHIoT12K+Z6nnhjR8LXBv94/5bf4kwxpiXti+lf5D+zfZluErtzSitRbkxA9CGH8CcOJwnf0mOe6ojq/2aR/E4nxrkoBiZQFFsORNgfX7TzxDM5YIBpJEzMQNvSPPBGIQen4cU54WX1fn+tj3tUr4PJU3x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2" name="AutoShape 14" descr="data:image/jpeg;base64,/9j/4AAQSkZJRgABAQAAAQABAAD/2wCEAAkGBhQSERUUExQWFRQWFxcaGBgYGBoYHBoYGBkXGBgYHBgYHCYfGBojGRoYHy8gIygpLCwsFh4xNTAqNSYrLCkBCQoKDgwOGg8PGiwlHyUpLCwqKSwsLCwsLCwqLC0sKSwsLCwsLCwsLCwsLCwsLCwsLCwsLCwsLCwsKSwsLCwsKv/AABEIALsBDQMBIgACEQEDEQH/xAAbAAACAwEBAQAAAAAAAAAAAAAFBgIDBAcBAP/EAEoQAAIBAgQDBQQFCAYKAwEBAAECEQMhAAQSMQVBUQYTImFxMoGRoUJSsdHSFCNTYpKTwfAHcnOCsuEVJDM0Q4OiwtPxFmOU4hf/xAAZAQADAQEBAAAAAAAAAAAAAAACAwQBAAX/xAA1EQACAgIBAQUECAYDAAAAAAAAAQIRAxIhMQQiQVFhExSRoSMyM1JxgeHwQmKxwdHxBRVD/9oADAMBAAIRAxEAPwB3q5qPr/vHH/djHVrMdmcelSp+LGqqmJUcup549FKK8CW2zANZ+nV/eVPxY+ai4E66v7yp+LDHR4YkTIxOqEjSZOFucfBBavzFWW/SVf3tT8WPNTfpKv72p+LBLN5VRsTjB3eN4fgBbLstVI3aofWrV/Hg1QRT9f8Ae1Px4AIsHB3huYBF8KyRVWHGTNo4avV/3tX8eKn4WPrVP3tX8eND14xH8pxNTHN2ZxwofWq/vqv48U18uqbtV/fVfx42tmMDs3mSQRFsMirfILdGDN5pTZWqj0rVfx4HNUflVrfvqv48aK1IdCDiHdYrjGKENtlXe1P0tb99V/Hgpw7IO/8Axa/7+r+PA8074J5HOlLY6aVcI6Ld8m9OBHnWr/vqv48WDhG35yt+/rfjxV/pVjjM/EGxPq31HOSL87wgx4a1cH+3q/jwFrLUUx39Y+let+PG6rn3IInGPucNhGuoqTvoUGrU/S1/39b8ePhVqfpa/wC/q/jwUq51UEkNHUKT9m2M7cap/rfsN92PNl/yOvDx/v4FseybK1P9/Ery+acHxVK5Fv8Aj1vx42/lq/Wr/v6348Y/9OU/1v2Gx5/p2n+t+w33YW/+QT/8/n+gfub+98gomZpn6daf7et/5MV18woiGrH/AJ9b/wAmBjcep39v9hsR/wDkFPkKn7BwPv8A/J8/0C90l5/I3vnBFmrz/b1vx4qpMxN6lcD+3rW/68Zhx6n9Wp+wce/6bp9H/ZON9/8A5Pn+gL7JL73yL6quDarXI/t6348Sp6pvUr/v6348ZX44nR/2Tj5eOIeVT9g/fjv+wf3Pn+h3ur+8/gEadAnerW//AEVvx4u7n/7a3/6K348CxxlPq1P2cfHjSfVqfs/54z35/d+Zvur8/kEzS/8Atr/v6348SdQAPzlb9/W/i+A544n1an7P+eItxpDsr8+Q+/He+P7p3u3qGnoYpOVwfHDziFThx8sev7Qi1BaCBGImcEGy0YrajjHI6gY9OcRGVwSNDHwoYDczUGHLXxYlIjbBH8nxE0MdudoVUn64n3uKc1mFpxO52A3gbn0H8Ri1FkAi4OF7xuvEPWSVnrPOMuYQnbA9+MBmYKfCCVEblh9okEegnpirv6gqT4ipg6ZX0aL7fdiKfb4Y5a0Vw7HKats3fk+JjKTiPCs+tR+7PtgDcRJ52waGVEX3xdjzrJHZEuTC4OmCPyPEkyuChy4x8Mvg9wNDCuXxFsrgmKWM4zKGoaYILfYd4nrEH34F5EuoShfQx/kuLEyJ6YK0qPKMbKaxjHlo7QAnJHpjHmU0fQkRJ2EYa2AwC48oEm9gDa/XliDtrU4XXNlPZlrKhLzfGWGYKGnIUMIBAgwpBJBvH8cGMjmddNDoBJUE3W/U79Zwq5Vy9cnm9YL7hsPn9mCfZ/MwCt5DEqPMkg+kQp9ahx50oKuh6Nh4tBjQPSV+/HjMRfQB6xixnTmsnn4SZPwxVmjOwNgeRvsY+WEnI8RydkB/Z+/Ehq/Rj/p+/HyNFTnHOQY849/8cTasCGEGPhOOOfoUtN/CoA3uPvx7TBIsqkeox6tJQfZEXEzyj+M4jUo60Chmp7TpMHbaTjgTLxbOGnTaFUEWn7vOMCOz/FSYDKNTu3jP0piE8o5e6MfdrqhWmlNSTIAkwZIhQSetzit6AXLUgDB70gfJQfWwOHJLXnzOYyU6hadIS2PmpsPop8cecJzbVKYdvpAGLb3BFuQI/m+NVZha4+IxlUwWx2Ax8RiM48LY9zY86iFWmDjK+XxsOIlMbZhiNHE1ywxeVx5gHKjKICiMZeKZ2nQpmo+wsALlidlA5knGrMVwilmIVVBJJsABuThArcSbOVu+NqKEiip5nY1CPrdOm3IymebVWMx49mXVKrOS9SAzbgGyjkg9OvMknnijN8YakhpofFV8K39kkeJ/cPni/AaghZ6lRhcEoo+qo3t1Jv6Y8z2jTcrPQjjT7p5+TaSNMKqgIGjrNjEE7A/3jiFThlQSy1iW56QSFHM+Ly5YzVswVqAsYVwVadtVtJ6TYY1ZtmYR3epfolaerfeWDAgmL2iw3jGcqrHUXZBXSoGLSQVhvIhv4gYf+GZoVUnnz9cc2o1fzqU9tI1MAZg2i/x+OG/s7mwtUAkQ1vf8cPw5XCaT6MTnxqUePAZu6x93eNJQYAdp+0a5SnYBqrWpr1OxYxfSJ9+3p6LmvM81Jvgo7R8dNMijSvWcfu15uR9g5nAJF0AATa88ydyxPMk3nqcVcMyTLqqVCWrVDLk/Ie7+bAY2Njys+bd8dD08ONQQz8H4j3q/rD2h/EeuCSnCVlcwyMGXcfMdMN+UzKuoYbH5HpivDnUo0+pLmxau10L5wvdpqIJ1dF6kD6XTDFhZ7VcRWkQSR7Jt13xnaH3DMC75zXS4DACHWrI5EhhaCSLyLdcF+zNImqQfGQHJgwJY0ucwRKtsf4YxDiB1NGkwGUFhMahZhAmR4trxgvwLNB3ZmCoTEQNIloY3UDxEQ0G8MN4wibddCrXkMZqkFpu8QVBgEsNvQ3H3YWc/2gNI+yhnaz+//iYZs04NKoP1dx8NyThL49QnQf1jPwGAwpPqdJssPbDqqi3R/wDyYpPbsDZV/Zb/AMmAPEE0lfMH7cCRi5YMbV0TyySQ5/8Azvqq/sv/AOTGjhvbDvatOmQvidVsjCxMb95/PnhEJwR7PPGaof2tP/EMdLBBJ8ArLJsee1lMI1NosHHXYEEDANc6wZSdWimQYsRqEGN7T1wQ7VcUFTTEWv8Ad64wZTONoHJRJjSnkS108RAUXNz16S41UOUVT6jZ2dpL+S0yYDEuSIJN3Yx/PTFfHOI91V0qixpBuL3nz8sb+Eoq0gsWixkyTckz639+AnaSpFUR+jX+OAjUpgSVI65gLx7jfd/m0P5wiTz0LtqPmdgPfsMWdoOPrlksNVV7U06nqeii0nCtRpkSXOqoxl2PNvLyGwHIDD8uTVcCsOLbl9Bi4HxWYpubn2Sef6s8/LBvVhID7YZeEcS7waW9sC/mOv34DFmb7rCzYq7yN7DETiZGEft52p0zlqJ8RtUI3AP0BH0iN+gMc7OtsmUbdIw9peOHOVvyekfzKmXYfTINyP1QbDqYPIY0U6QUAAQAIA8sZeD8N7mnBHjaC3l0X3fbONT1I8sRZZ7Pgvxx1R5UOMpQauUkXF7xYGw9fh5Y8r5uNrmLDr78BMjmKi1qrVLkqIi1psB88L9lKSZqyxiyzitCVKxzEXB8vXngP/oepsruB0DEfKcOFPxKuu86bEg8x78E6GTQGQonA+8vGqHaxnyxY7NcNFNCxksSQZ1Wg9QpGH/s9k1KhyAWnfp8hhYppBqATaodgeYU8iOuNnC+OtSzHd+IqyC3PVciJO52ucFjnvk2kLyQelRGXtBx5MrRLvc7IvNm6Dp5nljnvDadTMVTmq9yT4RyEbQOSjl8cYq2aqZ/Ml6khRy5InJR5nrz35ABkWrAgAACwHl0xRnyUtV1F4cVcs9c4jptiPeE9Me94emIiumepTxv4VxA0nv7B9ry8/XA/XiPe42MnF2jHDZUdAVpuNsJ3bOkgcMyF2amwXoumWL6ee/wHLBDs9xbamxt9E9D09MY+1tBatZEMz3bkEHba487DFryppP1IPZyjJr0FTjmRcJundqARpGmGsskTHsk3tifC6SsGZpOqPpEKQERbgGDcR7sV5aqzkoNOnSBMQGbSGKMo8j7QHlGLM2gRYYAUbDw7Tez28K722M776gk39V/L99R2NcWejP6RNM6qbHQQSTcglSpP0SVYe7GLjSToG1zceg5Y0nLqqpyk3vzAUz7ixxn4rTlkvzMx6YPuqXd6GK39YXuNp4l5WP24Axhs7R07jf2Dv64Uxi7C7iIzqmfdyTsD8MaMorK6tBsQefIzjVk6gCj+eeLGqzYc7fHGuV8GrHFK7DfDsmSoJVSxBMsA99tME2ABBtc6saKCw0OACysNIuIuvr7MYsq0e70sGg6SLgMraRzU84m+8YtyFE1QhbwkSbkiCYkA9Dv1G2IZytWnx/v5DILmn1/0X5et3cCnKA7KpZiY+qGJAHLzn4054O7kHSzJ4SRIBHtKwHmG+Ix5mKUVPGJcKSDII0yBCwdhPkdziOvQ9SOb/YqjHJJK11MbbfodMzXBKb1e9ekGqREmq2w6DYe7qceHhafoh+9ONlbSFUr19T4v84xKafd62VQAL+EemCpN1x+/wAhabSMP+jU/RL+9OPaeTVCGCKCLg96fuxIV0cq9OCht7MCR1BAOxF/LGshNOoICekD7sDqv3QTk/NnhzTdE/ef/wA4B0+y+XVtYoIWmZNeoTPUzMnnODmVKNbSsjkADjNm85RD91YVGsPDME7XiMdbrqCupmbhqfo0/et92Btfstl2YFqKFjsTmKsnBrIOvssASCRsJkTbzHKcV8W0grvcEEKBcCLX2G+2F2ox2QfLlqCf/jVBF1fk66ZBJFaofKdr/HCl2hQJmqtNRpAKgDexUH5ycdEztMOoVT4jaQdhznl/Pljn3b6kRXo1P0tMKf69Ox+0D3YZHlipqlZSmZJdZMD0idumDvZ5yacnmf59MJgqdT9aPlH8LdY8sXZTO6vac7iRay2MADywnNg2jSNxZNXY2VKf5ypb6Q8voJjJVyxFQuLaY+QB+3GA8ZLVLKoQkSZkgAADfnYYYsuylLbffzxJKMsSTfoejizRmVVMsqElAB3h1n1a593QY812vyxDM5ao9M90V1IGs3NbsIjcjxdMA+HZurWqrRqgKCTcKYlb3J5cziiMHNbC5ZI43qwpS4gGfTEA7Hr9040Niyp2Rabuu8e8DV1+rfH3EuFOiBTWKuQSNKli0fqgEnzjG680F7TyMmazWgeZ2Hl1PljyjXDCR/JwCzObanUIdw8mCxVkIJHhBRlBC8rD+OLMjntO5BYhSyiTAYAiSBA3n+Rg3gdcC12mN8hxWM42cUzzEUqpDEgMjFRJvEGOv34rp8HaohJKLIJgvDACxJ6EH/3gXn8vmctRhnIYM11bcRa49/nhaxyDlkjJ8cleZXQhp0U7skXYnxADcs0G/wCrcgm8YofJUmXQXqK5Eaart4jH0TOhp6WPlgrWrxRpyJICyADJ1KN5tvfrjBmK4rqwqIVCgCGuX32n/O0Y5Py+J2r8TJTzDVHRdLwskll0j05clHxxfnkl6fWWHyGN/BhGXqTJNPULwfCSGsTfY+nLGDOSXTyJ+wYplPaV0vyEwhrUf6gjtKviP9RsKcYbu0lz/cf7cKenFXZ/qgZ13j4VYxZRYswHUx8cZ2GNXBqWqvSHWog+LAYfLhNiE+aG+hnqNSnTNS7L9AG5aAL/ADsevPF2Yq1TBamRS+ohh48xYx5AyefTAnL0ZzVMKBOuduh3Mb88MPF86VrA6NcbFQwvH1bbTzttjypxSqitJ20wU1aivjQ+14WADAxIJBWLG2LabyCzA+J2a4vB074nWywNZHKMyhl1EgKDO43Jf5Y28fpJTqgIIXQDHvP8+7DlNNKK+P8AYTKDUrOm59AgDLa8EDznltPnivL5hdEOvhP1hIt8umAee7YKwQ92Y1CRvANgxtEAnlg9w+qKlKbFTt6QIxld/unfwcllGgrD2NImwFgZG8C2J0sqFmCYPLCln+3GWpOyMuYLKYOlzE+U1BjIP6SMr+jzB9WBHwNXB6+gNMae/ZTBGoqYkGDGwnlfbGxNDgmL8+TD37j1wkH+kfKfoKv7NP8A8mI//wCi5Un/AGVf3ED7Kt8LjjlEJ8jbmKVMMQZU76p3JvEnn/nGMnEK/jVuWwJ528+Un7MB8h25oVWWkKVXxsoGqDBJgGe8JHuwZ45XAgtGkLqM/H7AflhWaLUWHj4krClCmIBAvAvzvfnt6YT+3fDw1Cf0VUN/dqbx56jPujET2+YI2ikISwk+0BeZHlfyxvGcTOUXEe3TYMs7OsMIPvmcN6VQprzOa1iFvzIn02UR8DivLVBp1EbEx56dUb72n5Yto0iBcREg3IsYIF9oBn3YnksprqKlvGwjfdvDNz1w9UxDVcFMPEqjNpu7KLKfM8sbMhx+ooItBIG0RPTrttbDPxLNdwsQFZadSk0CAQSNDDlff1Jwg1nuzJYTI8pk26mLYKUE1yNnjeNLk6Jk86KRUggjTpbY2Nrjnf44Y8nQVlHd93ZYBCDa1iPcPhjlPDatRtMLPmYPpZbgjyw+cLavlqfeGkXRwJVbupE3jeecbeeJY4Htqn+I+MvaLmr8PU208rWdnP5VCqzBvzQkNpKzPKLeLoDgZxLi7BUDx31BwVYGzpIuCN+U/wBWeoxGl2gcNXNIamdwVjZRpuxna5NuoOAOdqoqMNKNVYA6ySY1XMA8wPpE3kxEWpTjBap2xsYrGnJ9P05/wGuIdoKWazAVkLhRopqADLPbUSbKoJHuG0Yw9neyis1Wk71Eq0mUyh0h0a9OopiWBgi+xBHLGHguVNN00MupRKhQCRc2jn4hfawnG/PdpKlIISmioomkYmUnxo6hyQGIEA7WMyt15JSbqJN17zSSXgGspwejlX09/TDsIAqGnqg7xtM/yOeMfa+gy0iHYuTJmAPoxsPSffhP4lxY1CX7gqTcnUNyYkzcz/M8jVA6snAZyFqMt5EDSpjyAnbCZwkqk2bhknOkgiKd2A6Lp820jTHv+zGWrDQy7GPmNj/PPH1HxUqbAmSkemmUb+8SIHm2Pa5CQDcsZ8pvKi/MxA88JjjpUVvJ3rRLhH+zzA2iOu+kYG58w6c7t79pHwwS4cITMH6zkT1AVJ+3AvOk6qXkTf4Xj+d8Niuf35AX3jFx8eIf1G+3AAUBtGD/ABv2wLXQ+V/TGAZX44fCVRQbx7NgDMCGONfZ4/63Q/taf+IYrzWTLVSogG25jkMEOAcJdczQJKWqobNezDFTktfyIHF7VXiGaqRnljbU8fbHphgrnxAH6Uj4AEx8fswE42nd5oNcBXBk8gxg8/P5Y11syWMbW+EXW03iZPrjza2cX6FspVZp4mIpnra3mN/lBx72kX8//cX/ALsUPV1oNgWdAw5gnfflJ36RiztMB30DYIsfFsbjjrKhc5bIpapYKdUIzEtMeyBp5beKoI8hh57I55Tl9HiBWxBFwSJAMW2iMK/Enenl3YUqZXSDckxr5qee5scF+xuYSlSrFjFqLE7nxIREDzVreuHQtimvBCL2pSc3Wj6/8Bga+QqABijAEwCVMT646rnOF5c0XrUCGrahU185X6MfRtyjF+az/fnJxEMTUYchoAMfEkYp1pUMUbXxv0pWco4VwepmH0U1LHn0A6k8sNXAuwtGpSd6rvqQHwrAAtIPOdj+zhsNSrRd2SihR2k6AoaIibGSfJhgZWziA12Q6RUpmUbwstSYiD1DEj0OOqupkY2vhT/rYP7N9kVZlqipHd1FkRMxDGDy5DBPtZmCSlNbykb2lQTf3dOuKcrxXuKa0KfirG5AE6SQN46D5jFea4doovVq1B3pRiAWkyVIk+d4AH+WFZMdoOTVuV8eCFbuNcMF8LBC0naYJ/6FK+/B7stxDTVVTEMxKxy0+AgjzDE+7A/gLM9EamUFSwPh20gwSPpSLfdirsuWZ1JG9SqpaI3BiPePnifzXkLb+ZHjeTIr5lBsryfJTTQj47e/GHi1ZA9EgQoFMmLW1S3vib4NdtUKVDVWQKtOmSAJDQdDgmRELpM9QMLWYoL3SSZIpvYkydIGgnmLMp/94OEaafl/gx1rx1s29rc4orLTRmNNTuWnnuCeUxgK1QG3K9xPO/vHu2jBCrkw41nTqDimIm8zpJMyYFNo8M3JOwGPKuQBqOaYVUUszaiy+AFFIBlpILH0J25Yp2TMnFydslwkFnGn2hc2F46X3jrhrTiL1aiU3dtOmQFJUWgCYgnn8MAcpTpK91OrxAgSCGAadBkyp0noRqxLPKyzcsyyzQNELVh1IaJcTHoTHTE89pXq6CxVF9A3TcJmmQWDUwQOUrI+MfYcCs2ytTuGMd4pjrTOsE3j2WYX3+3FTjeoxLlfCGdm1SzLZxudrcyOm9pCEVFaqU1RVSBpWW2m50kFGtBGxGF48Orv98DsmS0e5HPMzBgfYRrKCoclSpJB3v8ARtZSdwceUgj6CYB0X1FQGq1LDTFzFzAgjUt7nFZohatMsZDUn3cmWCM9hbSC3hE3seuPfzB0l1qUyGKgKT7e4kkkgAHlsfS79b6CW14mquQKIqLHh0QVDONTMykk29lQCBaxAwSyVD/U6kiIqtfrAUSPK328r4CZhCNSPUQo5NM3tqRToMRCMWa8CY32x5mM6xULQLACSVDL7IlVJGwsLx1GAcNuGwqUXskbeF5grSreIr3R1AxPtAzI3gFeX1jivL52pmKTPWqIO7eNOmJsLyWvvtfEaLAU80QCBpQCQRvrH+WIcJy8ZZ2OzVVta/ipqD167YB0rCXLTGPKqv5LY3Kk+fiuD8IwvVnUOrN7Ivc84/kYaWCrlyButMAWjYRv6fZhPei1ZNKhy8sbLqAUEBib2At8eeBxK7OcqaI8aINWkRdStjvMsLjFbVQG0x9n3zg3lOAU6mW1hqjPQVlOkLGpBq2N42wq182qnUSsiYvyvzjzO98PhFPhnSyuK48yuon+vD3f4MMvCz+dQk21j3Q0H5j5418H7EJVCZhzXDtJjwARdVsy6vZg3OLOMcFp0qDtqcMWdVkpHtsLxfbc45rZJegPtFbfqzD2xpydUWZTFwdvS2MP+k9Hd6WEsBr1A2nnqEW+OK2B7kKTLqJN5gNyBm4gTIt8MQyeVLVaQFiKdH3Elb+6TgElBV5HNuSVB3K5FRXUlrayJIIBKqWBgk+G0j1GPe0QHei4P5tb/tYv4amnNOw8Zvc2uadNjtbYMIxR2nf88CfqL/HC8f1jpXR7mMzrpikW0p5XOn7B5zg72az9EU61SqABUZQqaSfAkhbDyOFV6CO2ZGkwVBppF11kEXFrFrjzHTBbs1n0WpSpNde7Jk2glS4APnedtjvfFONKIFp9TZmszSVu9ppVpAbMSFU9BDkyu0xyxgy/aRAQqsobxaYmF1lWYTsBI03NonAPOj8pqNUAsxmJnT5b2xVQ4T4iI2g+4z/EYKWSna8CqO81+PnyNOd7aEe1XVv1aNPV1+m8D5nC/m+Pu7swQ3A9o9IiywOvOPEcQy9NC7IBdf8A0fS+JNTOuJhCDNhEXG/UMPn6YXOe/da9TVjUe8n6cJF/BM7WFanrcKmtdQEKsaoM7T78H+39YqtKI0spVhygkH3dZ8sKPE85NPSNzGo/V2Mnp4iBH+eNGd4+1XL0VYQVXuhIsVMAPebFOd9jjlclbEZ9VJJeROnXdDDQkiwm5BkCL+K04+4DmT+UUgo8Ktv0kiZ85O/L34G16zl8uahvFMJCgWlRJ6tdvgMSGbNExTDBi6xcyW0o0HldmPwx2vkTtjd21piplCyMT3NcqdP1WgweoEr8vUKWWbS4ZkDBabRy1RolZnpH7XXBDhGaqtRzFKlTNSmySw1qWV5GhgDpEAjxD0jbAOlV9ogjZfSCfuX+Zxqi0qN2pk8nnnhjA0mpqjlfTIknkI/bnpiWarGWZlMsIIJFwzE3IE+0TYfVPni3hOVRiwqCwiJFpYneOcADflbaMV8VQKxQQsBmUX9k6SFZVvpiYI2k8pwzXxCU/AIDNqAsD2lYi4c69REBwJPhJBEdcYX4mS1WDJXvJOqfCxRLf3gB522AnFS8SIICuAQZF7ArAADN4jdhc8jtY4yDJMi6m1906nxCYYxOkmeZ3vz3nGqKqmDfLaDWVyZzFJaisS6UNoIAZZm5Hia59TcWsMK8V70GmzlYuG3YnmLRqi4ifQ7jDH2XySVcmyxDsHKwSQNLmwVjeAefJo88KWU4eXDavASSRaILC+0WkAQdvjjo1OTSOl3Y7MvznEVZgaZXUmhZkwVVtUsYgk2BA2AI6k+UMyoBVgXCOCNDSJ078tW0HaYGPqXDKkuijXZSYWJ1EASTtsRflqxuy3ZswwrB6bASFGj2ViGMzqF+V/PDHGrUhaknTXwB9TPBwWKnS9QMSYFxYxB2g7cp9SbqeRqtdQ7EFg2iYlWJUgAybMb/AKvpj5uE1GUimrOtMlWggLqELEmL6d+gAG+x3sqhp0yHgEtYSOQg/MfLB4sSnKgc2XSFrqCskzJSr0mmWpF/F7UqSYM84M/+sFctbLaJkeB/QGqv8Zxgrrrzh0spVgwsRvoOq4t0tjRl65KVVIjTRpR6d4J+c/HEOeFZGvX9CrDK4KQ0cQB7lokAoT8sDuxXCmrrmfFpHhAMBhqOomV5jSYib6vLBHNNNF7z4PsA+H+eI/0eVgrZhPNGHoZB/h8cZ2bxRmbwZq4TwkUdY1U4NtPdxBUkEyDLE74F1/6P6Fao1Q+FmYMVAtBAiBNhaI8jhkqV9KuQxBHeGI6TzjywvUu2JOXOZ7h4Q6dIIMgQCRyKgkyZkaTa0YzJv/D5gxafUZEIKg+C9/YOEztFw+tXRj4UWm9UUwpINVmqMDqt4VCAwJuTtAw28OzmukjByAyqQNMxIBidNxffA3jOYVaGpmsKzySIAl3EkxAuefXFOFJzSYjI2oto53R4dURtRUmx1HcKpsoB8zPh5R54I5avFRX6U6PxWAfmMWioPyeqJkg0lP8A1tHrfFGXpnuC3IgAftthfaK2aXoviUYLcE36jLwpga9XoGE++lHLYXxl7VMO+HPwL9rYt7N+LMVrkWBt6U+uMva21YRtoH2nE+L64yb4M+ZzppVqsDcPAPMgUmHyHzxup9m+9QkuUCgsTAYnSatIC9h9HcHaOdqsxwE6pYGRqEWn2VQNvBHhYG/PBDJtUWlXZjY0XgSCNU6xttz+JxTceORFSBfCuGFKkVKgWZtcgKACCNt2ttyHpjVRan+VPTFUQEF9BuQQY36MfgcbeHllqM5FMxQo1FdkJOmpOpQZt4l29MZOFcPZozUr+drOLg+y3eUxABG5i+9xfAZdHKTj08B2KeRQSfUrPAtPdVvEocli7BSpVvEICjXOk7G3njPmuCgZelUvrAFQE9Knigz9ETy+w4eMxTfTTUFPCCPZMWAAETblgLU4hU71aJSkoV1pKQCLd0XUxMRYrpHx5YXKXPD8mDbapgcpTVagZ9QFQRNNvEH0wb7QxiD9XFGfyS93SqEjTqKxBBHd1aisDPPxHlYLghxFqjZpsuFV9SUmIELHd1AxNzazXPp1wQzvAGq0yghSKlQgtswqQxYRJB1E78wfXBrNUNXXWwJQ2nt6UJXEjDU5/wCGGPuWoPnpIxfUpKzMC0fnBB8jScA+5guD9XsfUZmLMhGlgok7krEgr+qJxjXsXWQMxZInUQCZABBgSABO2OWSFdeTtX5GnIZjVcAqHoqymIlKjFQQeZBEx6dcJ1UWI5a49VRdvTU2HepkWp0qTlFKUsu9KQ+0mmVNwJAZGEiPbwm5imwKvUSaRUt4WCklj4hN+7XWT9EwoHXDXk9pNsCGP2caRhrZzxEAkqCOUTFjY+Z84viGQ4hdiysRpYKQJIMWJBtExsI3nBzhHBqNXUCSYdiFmLSGUysXhip/qemPM5wJUqkUwwVUDaEUuzHUFJ3ssEEnyxT7P6PbwFe0qeniQfhBfKQiFnapKqBLXaAsj2us+pwdq8Jf8lFFtCVCVBlgwUAiBYxIE2uJMTzxTwHhuZSuKLMEH5M1QXAI8WgSwBIaCT78GMll1K30sysQzRPiBgiTf/IjCu15VGMWkN7NjblJNlWRyI7lq2W8Iy4uD/xColyRPhlYHPYHljBxoghai3XWCB0l1lSPIyPSMMtHiFOird6GKupQhRJMifTYHnheCFs1l9ErpaoxAMBxTQaRGxYEE9CTNoET437SsqVUx81pcGUdlaSGpWCEMpIPWCJ1DncahhtyfZ9WoX9rWWnaB7Hw0g4HImXoahBomoxJnUmp2km8wTc2GCOS40KKj2XpifHq2DGTrNxAP0jAAmcUyzRn1VE6wyirTs84hSBKsttS7DnAFx5Xj1GFDiHDzrpWAirUN9gIaZG9tM+cY6KEplD4boKcTuBY2P8AeN8COMUVmmsbs5sb2BY33g9MMitnQptLkA52hUZu+NMFkBVCoAWNIi02Ik7+7bAeQNQESaWkyOanUFE8ydPxx0TK01UCmosAIHuX8WMub4bQqkqygtFwJBg+n83GE5MC2uxuPK9aF3h+cFXJMN3VSh3NpOg+9QL+Rxl7K8SWlm5chVZChnzgiOpkARznDjlshTpSEULO+8n1Jk4HcbVO77wIGZWUpa+rUOflfHY8SgdKbkZuJcYZMvmSu7LVPMxKkCPfz+/F/CshORXL60vSKnqC4MiPIt8sYF4WuYylLvmNIAE1IYCQJJDGDab2wx5HIUqiK7aQsDTcTHI6jcY2WNPoCpUAezGeqU8qi2OmVjcjSzLA8hHyx5x7Oa8lUUOATVBg7ycx8MHOHcPy0vSpCApv4mYlyASZYnYR756YDZ/I5dtetWc0S5gFvER4rgEaj5HoeWN1XU3YVs3lqhdtKNpZKTsPOHAPw+zERmNCBKi+HoZFwSSdtzy8yPcxUeMZekwcVHNQ0lTuACSxF1hCC0jxbWucAOKcTZmmvQKus+AabSJS07wbk3kx1gHCIam6oJcJ4kKWYANkYFZ9yQT8APVsW8fpCrUDKbaQNiNieuPex3d5lWLp4kCQSSZDSZ32lR8I5DDHxOgp0mBz/hjseCN2wZ5H0N+e4jTWiKpgiBpmBOoSok7Tb+RjFSelmBUpppRhIJWCdJAEwQDz59B1umdpe0VKtS7pZOl2IRgQb6SF6WJdbcgMR7G8RC5gN7PeELzh9wTc8iR6R54mWCoeo7fkN9t8ucvQDU2e6ikZIIgXU7TO/wB2CdPJCnkKcH/Z06TSpsSmlyReORxo7W5E1cnVVRLAal9U8Ue8Aj34R+F9qlGWqUGYy16ZuAAw8SyNriQOeqPLA44vJBV4MKbUXfoPVNSW0rW1KL7S0wPpTGmGUxHMXwP4gtSlqq1FV1FVWBBjSqoyhjMX1EWGwPPClwPjtQVqfiJv4lh2nSpAeJN76YEb9MP/ABTILmKDUyYDrY9DuD8YtgcsfZyXkDCWyAXZly9H8qb2nzBJP6hmjHpqJbyxo452wTLVe7IkgKTGnYkahdhB07C/tDpdNPG6+S1ZaqDphgEO15ipTeJgMZjblY4yce4539bWqsCQB4ogG8D+rc9eWHRwbS2lyvD+wDnSpHTuG51cxRWoIM89JAPmA1wDvB64HdouI08uFmSzzCrEkLE8xvYYr7F5tWoaAZKBQRLGDcR4ttthb44ydseFBm71gXBpmmP/AK6mrVTcAci3hPTV0JxPHGlm19Rm9wsW892oSrTekabcmDBiQGtdhEQbiOseuIZXNhsjXTQJpsvinkzCfnNsNB7MJTyumnRVauldVYtDFjJUgiZWbabC/PAHhXCW7mvTbw96Fi0wQymIHIBbeuL3C3SXkxcZRS5YN4dWqZdnL09YDKpMkAFj4YJFjc2332jDTwfOq9StrQB0PdABgTEiWDNHtTIET4TtjFn8uzrFaqiyVYz1UFbaiIsT8sWZPidGlWqMKlqh1HT3gEjXImmTO/OfIHFa3UKkSvSU7XUOUa0nUIOlWQlSCDBBAsffeDtjAmaNNqgCFvEG3AA1STJJ69AcV0eP05YajpgwYrNf9Yutrc9rnGsj/aHqB8mP3jAShHLHVmxnLHLZGL8tqV9VNlCHwEaTMK0hiSYtHhkCxcHBXjuUDDLwhYLEEPoKewNesG0Jq6yCYDG2BnZ/LLmnrOrMulUUEECZDSPQmPgMZ+2bN+Taan5tt9LVFvpK3TrMGQBacJWJQeseg95HJXLqH8rS/KUZKlSo40K2h2VgVaQCSFANwQRcj0IxgyfZ+kjN3DtRqAwQrSOolWkQR93LCr2L4n3buyVArkqLy0zv4ALjYTy04cMxw6nm4q1GKuojvKLQIn0vBP0habYVkjToPG/GieQpZhajA6dTA6tLtpYCLsjbG4uDz2AnE+0ed0aHYxCx4YnUxF1mxMBt7WvbGE6sqynvDmUB0qXCiqhMz4hCupMDSQLxvywce4mauoC506QA2mLydSFSwiBvAuI3w7G3HqLyK+ht4Z2iNZiOYDNPIs2oqt4JAUoIA5H1xTQ4q35U5pkTBW4keCBeN9jgDw/PFGZhq5RENeeerl1i/TriXZUn8rp06gMsY9fpN8gfjjZtyhx1Ngowk76HQqtA16dNmZqZIV4Ee4NIMi+2B9CkVYU3OvQWdoU7sSi252138h0wQ4vnYWq3RJ+D04+3AyjnW0vWADMxDRO6JNIkf3kLf83BULspp1qjUKaohAKKCzUywMiSQv0r9Y33OBvFuN0z4Ktau8DxX7vcQIVAF84MibYLcE42DSpqVIhFE8rAYR+L1y1UkEtIAaDF7TsomVtMcueO6HLljllePKgFGmBT0wCYIgwJbU9kn1LeuI5DOAvWUkF6atrMiDqBIIa0yPK0YF1+2hp0iipNTYDWXgtsswIPlfePQlwfKChlKiuwNZ1dqh562G3uED44yrZt0g3neN0cuo7xgDG3P/IeuFLtFw85qr3qPo1IF+sCBseV7/IY19r+EoK1LMsoamGCVgRI0EwG908uenpjVx3L08lQV6SkIGCkAlgAQSCNTbSIieeHY9bqSE5FPrFmfs6y061au0U0daaKg0gQgClt/rK0DeJJ3EsWcrBgpHn/AAwgZusBpJdjKgnS0QCSSt/W3v8AXDNwmpNBBtF5kNMgTO95BmcD/E0HXdTYnZ3IChmGVpK2ibm+3ztj5+J0QqroP60Egqeo8wYOGH+kDhzCoCiljpMwNp2NuhnCxk8gar0kdHANRFdoI8JYBoJFjE+kYW42NU6Q89n+J1K1EkVC2hyssTJFiCQOcGPdhE7RcLNCuwHssNS+Xl7iMOXYykVr16chgEWWXYlHIVv7wJOBPbxfGh0yIYG21xF/jjIJVwjJPkBKy0xqL+JTaCZ5beRufXHQ+zPFO/QUhUUVFTUunUdSTHNyQVkAg9RHMDmFGmtV6atsWRWYbhZAZrbWM4bTklyvFEGU8Z1r4RMKrg66c8wEOqeQI3jAzimuTL8gj2vy7GhVWoQwVSwtcFQDIJNp29Ccc/avpsQSRB+QH2jHVe1FGSw+sI9ZtjneY7LVtQAhmgkGYMKQDbykfEYZCFxtIW8iT5ZZwDjh77wArrZVPigGbeLkI68sONfvE0lymksBCs7k+WwAm4nCfW4YaFGgVI7+q1XWovYOEpxyBm0cy3ljp3aCmopDYXkbC4vHywO8oPWIWsZcsp4hTavRKKO7EqZDEmxJjYWv8sKJ4cwzHd1HdgQSDMcjyHIG3qOWGaqNWUYAkiLEWIG/xG2M/DuFVG0ozhhfx6fGFMfS5k9Y6b4mhPJJOmUyjCD5QA4zke5FSomgBWGyrbYc/Mg4VXz5ZJadUa1tErcW6iBM/wBbDp2n7H1yrmm2qmYMEiQRESIHMDbCrT4bVzCiiUWnVoDSbQxUjSAZMG3P1xZCNpLxJ5ySbl4GHLd5mMwVpu1MeJplrACdgesD3+WDCpnvDQZAoY6NYYERbVBmTAvEbeUjEOH8DbKOHqn2gVgRaRvvfDhwvgprOKrd5piVDGCWNiwUWQBYANp1Ng5VjXeFRbm+C3IZlcqNKUx3cAEzpA031HwmT4sc04txI1XZqju+qSLlo8RBXSfYERGOw57sqj0zvq0mACYFtvP188cZ4lwmtSeNDEi3gk7QCTG074XGW7tDEtVRmTSAADLe0RNoHQ8ztjsPYrhiVMpSqgU9TAhiUljpdlEtqkmAL45bwngtarXp02Bpio0aypZVkGCbi5MCJEkjHc+CcNGWoU6K3CLExEndmjlLEmPPC83CoOLAHabJd2hcBIgyNG8XiCT0wiZniIVzTqUwxgQyG+5BJB62x0ztmhOUqEC6j/LHOEyveXRdRLtzjw7RO+my/E4GCcg9q5ZmGbWiCwpksdpIsehGC/AeLd005j/aSpIIuFPsskb+EkH0I5YFVeGVABrpkKDcWIi23/vHVuIcDoV1AdAwjwkSpAPRlgj3HHTWi5R26k+GKHE+PCqe6oAuX0qxKxZyFQGWtLkWN7G1sMWS4L3NCmpKgqoBgbSZYcpH2xfEsvwilRelRooEVdVRouSQNCamMliSxIJ/R4I58t3b6AC2ltIOxaDA+OFt+RxznjjmhlotBVYtE3Hh3uCML1WuW1tCglVIVdgCYiR9K84I8QyuYqmia6kUggIBi8E2IHuuYwNzEw50kamMCDtqkeWH1YCdcBv+jjs8KlWpVcA6AAJGrxsSZ9VVY/vnHQzwgH6l/wBU/iwvf0aVR+T1Fgh+8LNIiQVAUjy8JHu88OSnCMl7Gx6cAfPcBDIwOkgi4Km/kfFthS4pX00+5qEd2BZYsAuwANrfwx0UnHOu2FMrWZdM6lAEibksP59MbB8M2rYO0SLaSOoMz99sTOc7sCXCzymNvTA/LUAmwXVcEkkHne9gLXxPI9ne/Z4bQFje8yW845csMiu91GSfdOk8dRe/uJ/Nr8y/3YS+JcSWkKlEqdZuhA+t57kzJt9aMOfGv94/5a/4nwvcWyaHMUmKgnRUufKI+En449SCvFGjyG0sjsY+xvCRRywYkF6oDufd4VHkoMesnngZm6I79g148h1PXDBwI/6tS/q/xwF4rbMnzj7DiXs32rRR2h3jTFPjtR6dcJTpgl1sYnc3NreHmdr4cOxvZ9KNEVI1VaiyzHkDcqOgm55k78gAvEP9tR/rOPdobDjwb/d6f9UYztkaXXxB7NK3XoD+0FKSnvPw/wDeFftBxH8mNOqRqGogjaxQzfbkp/u4beN+1T/vf9uFrtCg7o2HhKkTeCCIN8O7OvoUKyv6Xkh2F4P3znN1ZkMRTTktp1+ftEAcrnfZh7WZHvaSqOTT8iP44l2dHgf+0P2LjVxf2B64glftqZbF3jsH8O4Iq0n8bHcRIA8+U4y0xVoGHhwRI5EDzgG422I264K5SmNJbmI+Yk+uMXaWqUenpMeFvtXrvjpfRptBx775Aed7Qd64Hfd1pJgFZU8pJt/DfbEEzTNXVSRUGmAVBvs3U2vG+BvGaQ1tYe0eXnhm7LUFFFSAJLG/PfrywbmsdZEuf0McXKLxt8G2hwRXYM41aTYHYGxB82+QwwJTAGIAcsSY4knklkltIOMFBaxLCcJWZyw/KK1p8XSdwG/jhywr8ZEV2gC6qTbntizsX2n5E3avqA/O0QBIAVhBBiCCLgzh0yeY101f6yq3xAOFWvTGn3Ha32YY+DH/AFel/UX7Bh/bkqTFdlfLRdnKQem6tsVIM9IxzPsyR+cAMhGgHrcnljqhQYUc/wAOp0a2mki01KAkIAomXvbnifsTvJQ/tP2bMuYSRv8AI4Y+z+Y1ZakTuF0/sys/LC5mB6/E4N9nDGVU/wBp/jfFfb491fiT9kfeZqyDB2q1er6F/q05X/GXxtxg4B/utE9aSE+pUEn43xu5+7HlPqeghP45TmhS8iw+ZGPqLCLx7z97jF/E1/1QeReP22xDKUwVm+3Uj7Dj1Ox8wf4nn9r4aL+BVvzxHIoT12K+Z6nnhjR8LXBv94/5bf4kwxpiXti+lf5D+zfZluErtzSitRbkxA9CGH8CcOJwnf0mOe6ojq/2aR/E4nxrkoBiZQFFsORNgfX7TzxDM5YIBpJEzMQNvSPPBGIQen4cU54WX1fn+tj3tUr4PJU3x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8874369" cy="27050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3. THE NEW KINGDOM </a:t>
            </a:r>
            <a:r>
              <a:rPr lang="en-US" dirty="0" smtClean="0"/>
              <a:t>= 1567 – 1085BC</a:t>
            </a:r>
          </a:p>
          <a:p>
            <a:pPr>
              <a:buNone/>
            </a:pPr>
            <a:r>
              <a:rPr lang="en-US" dirty="0" smtClean="0"/>
              <a:t>-Huge </a:t>
            </a:r>
            <a:r>
              <a:rPr lang="en-US" b="1" dirty="0" smtClean="0"/>
              <a:t>prosperity</a:t>
            </a:r>
          </a:p>
          <a:p>
            <a:pPr>
              <a:buNone/>
            </a:pPr>
            <a:r>
              <a:rPr lang="en-US" dirty="0" smtClean="0"/>
              <a:t>-capital moved to Thebes</a:t>
            </a:r>
          </a:p>
          <a:p>
            <a:pPr>
              <a:buNone/>
            </a:pPr>
            <a:r>
              <a:rPr lang="en-US" dirty="0" smtClean="0"/>
              <a:t>-Pharaohs ruled (ex. </a:t>
            </a:r>
            <a:r>
              <a:rPr lang="en-US" dirty="0" err="1" smtClean="0"/>
              <a:t>Akhenaten</a:t>
            </a:r>
            <a:r>
              <a:rPr lang="en-US" dirty="0" smtClean="0"/>
              <a:t>, </a:t>
            </a:r>
            <a:r>
              <a:rPr lang="en-US" dirty="0" err="1" smtClean="0"/>
              <a:t>Tutankhamun</a:t>
            </a:r>
            <a:r>
              <a:rPr lang="en-US" dirty="0" smtClean="0"/>
              <a:t>, Ramses II and III)</a:t>
            </a:r>
          </a:p>
          <a:p>
            <a:pPr>
              <a:buNone/>
            </a:pPr>
            <a:r>
              <a:rPr lang="en-US" dirty="0" smtClean="0"/>
              <a:t>         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http://egyptologyatperk.wikispaces.com/file/view/EgyptMap1.jpg/226247304/EgyptMa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7385"/>
            <a:ext cx="9144000" cy="463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30948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4. THE LATE PERIOD </a:t>
            </a:r>
            <a:r>
              <a:rPr lang="en-US" dirty="0" smtClean="0"/>
              <a:t>= 1085-</a:t>
            </a:r>
            <a:r>
              <a:rPr lang="en-US" dirty="0" err="1" smtClean="0"/>
              <a:t>30BC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-time of </a:t>
            </a:r>
            <a:r>
              <a:rPr lang="en-US" b="1" dirty="0" smtClean="0"/>
              <a:t>decline</a:t>
            </a:r>
          </a:p>
          <a:p>
            <a:pPr>
              <a:buNone/>
            </a:pPr>
            <a:r>
              <a:rPr lang="en-US" dirty="0" smtClean="0"/>
              <a:t>- Egypt </a:t>
            </a:r>
            <a:r>
              <a:rPr lang="en-US" b="1" dirty="0" smtClean="0"/>
              <a:t>disintegrates</a:t>
            </a:r>
            <a:r>
              <a:rPr lang="en-US" dirty="0" smtClean="0"/>
              <a:t> into small, independent states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invaded</a:t>
            </a:r>
            <a:r>
              <a:rPr lang="en-US" dirty="0" smtClean="0"/>
              <a:t> by Ethiopians, Assyrians + Persians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332BC</a:t>
            </a:r>
            <a:r>
              <a:rPr lang="en-US" b="1" dirty="0" smtClean="0">
                <a:solidFill>
                  <a:srgbClr val="FF0000"/>
                </a:solidFill>
              </a:rPr>
              <a:t> Alexander the Great conquers Egypt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-Rome rules Egypt after Cleopatra dies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19458" name="Picture 2" descr="http://media.web.britannica.com/eb-media/54/64954-004-5FF4FE5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094893"/>
            <a:ext cx="7311179" cy="3763107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TEhUUExQWFRUXFxsXGBgYGBwcHxwdHx0YHRwXHB0fHSggGBolHBwcITIiJSotLi4uGB8zODMsNygtLisBCgoKDg0OGxAQGywkICQsLCwsLCwsLCwsLCwsLCwsLCwsLCwsLCwsLCwsLCwsLCwsLCwsLCwsLCwsLCwsLCwsLP/AABEIARQAtwMBIgACEQEDEQH/xAAcAAACAgMBAQAAAAAAAAAAAAAFBgQHAAEDAgj/xAA7EAACAgAFAgUCBAQFBAIDAAABAgMRAAQFEiExQQYTIlFhMnEHFIGRI0JSoTOxwdHwFWJy4STxU4Ky/8QAGQEAAwEBAQAAAAAAAAAAAAAAAQIDAAQF/8QAKBEAAgICAwACAgICAwEAAAAAAAECEQMhEjFBIlEycWGRE4FSsfAE/9oADAMBAAIRAxEAPwCkQMEdKS2GICjBjQo/UPvic3otFFs+EYqUYac6aQ/bATwzH6Bg1qZ9B+2OUq+ytc/zMfvhk0tOBheK3Mfvhr02PpjDBaPhf0wlwTA6lGD/AFDDtIKQ4reDNAanHfckD7/8GMBBj8VrE6kjgMCT9iv+l4fPDESqUr2wC8bad+Yj3VZIK1xfq4FfN44eBNZdowkgqWJvLcHiiOOe/TDfTJdqi0czgU+Xo2DxibBPvUGwTjmzA/OLyp7IrRHs4wT1jnIjFhzxzxX7ffHQR0KFfthQkLNMf71he1uImOu69x/z/l4Pzz88i8CNQm7dO2JSZSKKs8XqfLKkckqL9+QAMOmt5fbpiCuoqvk1/t/fCzrcfnZuGAXw3mNXPA6fbnD54h2RZQWNxVa6d6HP3xm9D18qK21NduXjX2vj9TiBpGVJ5wR1tSEQHrtF/c8nG9EXpgXorQ46FF0w5ZPgYWNHTphtyicYMRJkpBjMe0GMxVED5HQYYPDsdsMAUw0+FlBYffGyPRWKLe8PJ6BiVrhpDjlog4GN+IX9BxDwf0RcqtyH74b9PTjCxpyW1/OHDJpgDM65w1GftikdezpTNiReqMGH6YuvVzUR+2KF8Qtc7ffFMatk5aiX/pGYXNZdWjpywDDmuO4PsQcD/EWiSMfzmTW50AXMQ93UfS6juwH7j7YqjwV4qfKOBu9JN/Y/b2xcemeJosy6lG8uXoGBoH4I/wBMFLjpiS3tAzSPFoPB9LdCp4P2IPN4b8lqat3H74EeIdFyuZIOaU5efp58Rq//AC4r9wawoa54b1DKAywN+agHIZPqA9yoPI+R+2MotfiC4vstUzpVlhgbm9XQdxikm/EKXaQTz9sDH8YTOaFknihg1N+GqC9Llzmsot9z7YTtW8UEvsiUyStwqLz+vwPnEfSfCWdmCyZyX8tCeRZtz7BV/wDvDPllymUBWKPYvBaSQ3I5977D4/theFdjcv8AiR/B/h54mebMczvd30HA4HahiXro85glmhx9xwST9hxiLnvFauVjiDMzGgBZJPbBxMoY4rcAORyOu34vuffE5NseCrZW/ibmShjposPTHPWfVKfvgppUFAY16LUNGjpyMNmWHGFzSEwzZccYeBDIdlGMx6GN4sRPj5bwx+G91isL+XbnDhoUwWsbK9FMa9LF0XPsgF9McPEOvKQRiJl9QVhQwH1bLWbxGvsp+iXpGorfOHDJagpGK7y8QHQ47wZhweDjKNmbHbxJqNqkMe1ppjtjQsBZ5JJPZQASTiicxmCzszVfx0w8ahLC8c4mDHMNs/LS8hUBrcD3J4r9e2FrO+H5IJhDmFaOQqGAAv0m+efqBrti0IpKyMm3LiBpns3QFnoO2DuV1d4BuU3RHF/3xy8QeG3ykiqzCRWRG8xAdu5l3bN3QsBiJElna3Q8YaVM0LVlkp4/XNwCKXhuga/7HBzwfqGZjJET7gB9J6ftio/CssUeYQyqGHqVg3088Aj+4/XFoeHs4sGYi/pPBB9uR/tiGRcHopj+cWKH4haSHklzEarGQQZYgKpiaLKPa6P64zJ6e6NFbpI4gRegqMHlUFfUwHUnuawb/E9lEzsnQr29z3wPyjBY1/qJJvGeR8TLGrHvT9Vjy0e+ZjJKR9TGyOPnCnL52flc5dLQWTI3C8dge5+Bha1zPFmWMlvUSDVWK9r681i0PBJOXykMUhBYA336kkC+/BwKdWzaTpFOQ6zKHSWORo2U2GXsfb547YszUPH9w5QCEyy5hTYUgUQ2zi+pLA0MV148yscWdmTLm04cgdEZuSv2B/zwRziPmMtlpoIxGMtEysQ91sZSHuh6izHj3xVxTSJqTthQTiZg69G9+oPcEdiDxhl0+HgYR8vkvIjyeaXMCU5kv50V8o27mx26g37/ABh6yWcXEJw4s6ceTmhp0uPDBCML+l5lTg/BIMNAjkJC4zGgwxmLET5HyWXJIw3abpxYcYEZaMWKxYfhSAEcjEsk9nVGCSOWk6WynkYj+JbVDXXFhxZZawta/kgxr5wvICRXmUlYmjhsyOWf+GF2gOaZ3DMEH9VDrXWiRiRlPD4sGsNWnZPYKwXP6NxoQ9Y8PGCMPNmAySuEXdC6MovcOGJ2i+3scDtY1t9QzDRmYyRZeP8AgVGAWcBRfuf1Pa8M3ibSsuIHXy0E/wBQk2FnNWWJYyCrO3nihfBws6Z4dzBkGYhky44st5iIEJG2mHAU96qj1w6lp0+ydPkm/AnqWRy7aGLDw5mOQsbViJW7qSOPpaxfSvvhP0rL7mLMPQCELexbv+wOCniPUJZpTl3OzyRskRSSryDgyG+l8cfGNaHUKyOyeYPSNnezfI/bBlLQYQ98HX8RPAuXTIx5nKpFaKoZoht3bqAYrZB5Ne498L+bjaCZY3JJRIg1cm9ov798G87kjmp4snluYYlV52ugu7muCQ7VYHt8Vjpq2leZmJD5oaWNgZIb2uY64aP/APIAp5A5Fd8LN2bHoYfFXgnzsoZFh3SbQaEpvaPb07S1dv74rODMBlVlB7gX1/X5w+azrEMOQjkTNTRiSwL8zcw5ugR047YXPDGjCclEJaQEvt5NCxW5hwvHHXAnVKkHG3u2GPCngOHO5NszsDSkkRF3dVtTRIVa4NdTf2wt6h4gkGXnXascsLmOk+kC6tbs0OmCelazDDl5sucxJDJlw25oXd1cdKQrantfSsDPDGjJmElrdsmXaL69/V+/OHbVdCRu3sORaLl10ElswwlkUylAwG+Q9Ae7/qTgV+HnjD8sJMvJEsgeMqASADW7jpVEHv1rEHRc3m5o304x754Qywcjgqw3Lz1G26wHznh+WHMlMwhQKnmAyhl4quim/qJ6H+XD2IkdtG08yShIow7WWoMBQXrtsgH7XfHAw0aLGJgShPpNMCCCD83jjldBy8MEc0WY/iBdwQSRt6yeCoA3KNpvkgjkdsMegxqqsVULu5O0AC/sOB9sRyMvjTCOm5Jh1OCU0zIMBp9UKHHbL5szGqxomkSF11vY4zBWHSRt6Y3ihOz500mWyMOel6nswq6TlQDhmy+mbhiM65HQk1EbNP13cv2xEz2pAmzxzgfl4PLU4B6xOzMKwWkxE6HnI6otgcYYcrIGGKn0t2DizizdIf8Ah9eawjjQ12Vp471u806LRQJtP6G2/QkV+mAA1d0ygRHppH3yGgD/AEhb6FeSf0+Mdta02RnmYkcsRfPpReLavpB4q+t/OBmSyXmWgsuzRRxbSK3M1Ux+19O+LwimiEpNNhEStlwa2Sbzta+e3BU/fm8HtF1wZZleh61I3EXt4+qqPIvAjx64jzLJtA8kiIDdZ9CqvPpFXRb9RggmirNkslNVSZjMtDQJ6BlUUOQK6398NLEmLHM0qGTwfqLw5qR5W3rLtR6V7DDdtJsUSR1rjntiL4v/AImZnaqtkKEMOoVQKPUG+bw5/iBpEOT05hDGqrGb6KT7AluDe4r1vrgd+FmTXPZWXzn3OhCKdq+gFbFf74zx7SBHI0mxJ1jWI3hiy8se5kck7RyUPG1SBXHv164LZ3RJ0jCygQZY1Uccykf+U20hj79xzWJ+o+HFymq5YqDIqIrUQACdz2OpF0L4w1/iPnYGy5BiKzqN0bbR6ffnoRXbC8EvRlNvwrHRsw2RL5oxIYZCIh6PpFHopoWw55v6fvhy03OwxZN86qbImfcsaj6ASFCgHv39rPtiV+JuQV9IjnKBX/guwC1ywo2L9zhG/EPLy5UZSGyuXeCL+Y7SwC+Yavkgtf6DDPHYI5KA+rattmGZh4d2IILE2W6g1RPWuuIfi3XczNOwnO1wgShx6SAwH7HucMMvljTEbYC2W1FWJoco3WzfqWwB2HTADxznRPmDKIxGV/hsNwJJW+SK9PH+WCo1QHK7Dv4eZdZo2/qRhf2I/wB7xZGTywArFXfhYzLmnr6GQ39/SR/z5xb+VTnHNm1M6ccvgcn0kN2xI0/SNhvBCEjE2NxhoE5M9xChjePQxmKkT5hykbX3w46SzAC7xCyGV5w46XlRQxzOds9BwpAPUSwGB+U2seRhx1XKrtwAyWl2xOC5aJqOyJmFUcgYnZLWCFCjqaA7cngDnE6XR6Uk1wL61/fthf1eGGNpIM4ksDhd0ciNuvglKHCsjdzfYdO7wXIXI+IB8Q6oweaFy0btcboeOhBpq4IsCscdOybJ/EUV3iIoKsgrlg310p4++IcuqzTnczBpkQojFVNoQykdOX5+pulYMRNFFk/Ldg0pcq0fO8n0bZI/TzYY9a4U8882apfEgql+QvGWcl4h5khfmRVs7yDuBNckA8jFj/h9mz5mnQSAokBmzDWjLy26utXVdfjCDlMtIZCBO0aXTyFXGzt6wBY9v1way+otp1rvizANqjA3x3oEWAbI5wXJ+C8F6Wb+IMsmqJHlsmwKby8zbgPSBQFHrZLGv+0e+N/hblZNPfM5fMSwlBTqwIDX33dz6a9wK+cLWheKI1yOZUrtmlQPEV6VZ9F8ba/yPxhIzetsGD2Sb73u47Ag/P8AYY0ZNyBKNRLz/EbIZaWDzXcRva7ZV2hhVkAE+qj0oX1wj+Mdapso7ZlhC0ZMkd3VfybqY7modjxeHPI+E1zeSgaRiS0Suos0N6qTd3Z5qz7DCJD4BV4JppSWSB3YKrAAom4kWvIdttX23DjBlFtghJIe/Hkkc+hzMhBXy0da6D1IwH6AgVik/wAR80WzhUPYWKACiSP8COyO3frjufEyGJsuTMkVemPe3HJpaJ7cc/8AbgZpmsT5Vmng2gMvlsjU+4baJK9QDX6Y1sPEl6Nnv/i5pGu5IApJPdCpXivgck/viFmssHzEkpG2NjYuu6i+LPvgcuotRBIG5rIHybr4A9sbGVM3m1IB5Y3KjGi/NHZ2JHWutDBSb0bXY/eBowvMfIP83+mLKjJC4oDwp4ifKTK3Lx/zR3wR7jsD3xfum6hHNEkiG1dQw/XHLmg07OnHNONIG5nVXDVgroecZuuNy5JGxHy58o+ww0XoEhtJ4xmAUusgL1xrDWTUSuMjHzhoyPAwAyic4PQGqxxJ7PSyrR41aTjHDSB3xw1eXnHqHMiOIsSAa4v3rgAdz8YdkYkXxlnvRtMTyRrZlKk0ooUW28gc8WKsYTNR1HMZxnTLyyzZXLBvKWQLvEZpburZieAOvQe+J2dnmk85YcxMC0TfmlcBKSwNo6FgxP0gXQPXAXS9PfeUYrSbZLQ7rNWpJB4IHNcV1IvHbCKhC2ccnznSJTubRZSxoFn4sxpwWshbF8DcRwWusRs7npczMJ/KkZowixHyxzEgYBpCvWXbt5A5rtjhrb7wzqKOYY7NysKRDVxve2RWO4MCLBQYJ5LUJowHg3qXuNXVLBG31qvsR3rsRjK0v+wOm/10F/w+8Rywh9sJky7BzPYBBCgktbcHbdlR1v7YFeJMhBFGJFIneaV6KvwEF2Ai1t6iifnj2I6j4qjmigy65aNMvCLZRZIauG5AJBvmwe/3xOMORzYy6oFyU28+ZLXpAH9JsDkfGGTpitWr7N6V4OVVyyZm03PtJRuodSyesqV447dzXvgf+K2lQxS5f8tHtDK60vO4rIy2Pmhhl0+dcuqQq/5hIsxGUkNEsv8AE7bh9O5QORVYDeNYTnJMrEgKSPPKq71ZRTuhDdWNbt3c9MCHVmmndFx+A5AcnBscSIsSKHFi6sEUelVWEHWcxmU0zMBRzM2yIhl6M7M3IoghFN374PeAJvyOTOXaSOdoWdiYmJoEsaNrwQQeMKvj7xHFMuRgTzFTzVfMAAsAtilPwST+3Q9MUu1olx+yucz4XeJwM3J5bMiyABgzEPu5r3Fcg0eR74I5vwimUhimklWSVmYrGpBACHgMDe6+46dRh98T5jK5ppGLwtM27YN1IgjtYk80LwzMfoujZ9sAcj4cJcZadstDK8ZkjzBLvvO8dtyiOiCpsUR0vCyTXo8WvoUs1ocJDyMW30xKqnpDcG6U2IgCdxHTivbAfNacUbbZNH6irLuB+lgGAYAjpxhmyGTliSXMRGWYwSOkhCARFWDK0m4k+aNx+kr061iNJ5kiRSSRtyGR3qRiab0O7sSoo+kBaGNuuxtWDYcpBHl2dyrs4KbAQZI2AJD7bHoY7fUL/mBGGn8NtXPm+SbVHACDdaqwFHqSRuP6Xgd4Q1KOCU+YIyrinMosKAd24GjyG7bTxfHTAjOQtu/MwxssW8LvFKPMJYgqARQIFj7YzXKNGvg7R9BwZRhjlmtLLdcefAevDN5ZSxPnIFWUEV6q6/Y+4464ZSMc6VFHMTsxoZrvjMNeZXjpjMFthTKwyqYJoeMRIIqPOO870McMD0soJ1KS2xy1D1RgIwRgCS73tUX/ACqPqax9V0Mcp3LvtW7+BZ/ywEzE8LRFdkzljQcsQijklR78XXB+5x14o27OPLOo0QZhNnJJcy84eWqCAMS1AUu1f5aPvwTzwcFdShZcqscZ3SzsBtAAbc/YdB0B/fE7wdoBd/Ljfe1WaUlE55BkIHmX/Y9LHOPXj7Isk0i7WkjgR3elRgCfQhIZlJXdzuXkfph5vlkUfolBKMG72J+naykO6OSBJLkQ7yOVCNbKin6dzUW99tYZfFeqwSsmaSP8szXRWlUg3uOyrbdY5+CMLWmZIr5Ei7hKQ5ZgyMpToAALYSfVYPbafnECbMvmJlViSqnaq9KA4/0xRq2JF0t/6DOWnadgIYy5rbdbQR8nqcOGleC5yVdmhWv5dpf9CbH9sHfDGjLGi8Ace2GzLxVgaKb7Yi+JtJzMaq0UKSDoVhTbXs20sd3t+gxG8PaJnMxmY5XR8ukZLb2VbuiOFK1fzXzi04YxiUEwyghHMprxN4RzkTn8vvmjYEk7vUD3478e2A2U0TUS9rFKtUTucrYW6HYMbJOL3kixElXjGaoyplK6lrEg3Q5iPYzbrLqATuu/V9LAH3wGi03MjcwG5E2Q+YWNIpJ9A4Nbrrj598Wl4v0gTJTAYqad5cnJ5bE+XuujyPhvmv8AU4WOugzX2FtUzWbhiTJIaR1eTZEbEgNsd3ewFvnsMLsGcBZ0MWwuoVF3uoQryGKj/FY8iiOpw6aNk8s84zM//wAiEL6UJJpuAFIqyO4v2wC8S6lGc8MxAkcKIyKFiYwluzepeQT6gWFcVhozT/Yk4NfoB5mRWJPYiv37VhpzHihczl4ctJC0pgBJG4DcViKRszcEUNvCm/SeDeFbUCBLII1QKJGoI5kUD/tc8uvyeuGXwP4gXKtNGEd2zK7E8tQxLjdsbYVO7kkV7McMtCtX2F/wX1IR5p4pGppU2gE2dyG9vwa3fti7Lx8xafq0mXzi5gpW2XzCnQE9WUf08H9MfSGnags0UcyWFkUOAeoBF0fnE8ndmj1R3zb0uMxE1OWlxvEJPZeEdCWq44Z9qXEuY1gLqs/prHLA78gPyWZYO+yMyMVK+yqG4LOf5RVj3vpgX4km86SGHznmlsAKgAVL7JQ9VIOA3z0wVitYaUhg/qcdLYgBEv8Ap6sSOgB98Q8npUZm8782kcnksyeUfU31qY1Uf4SkCrYg0947sdI8/JtjVpOZaB8muXlEiMi16AAS4HJonkt7dKwo+PwXmkWTczIiqzNAWKgvZkDKQE5Nc3d13x1mnCxLGIhEFcUytTUf5a6VffA3VldpWDqHaZFSMSb7PqApW3BEoEep+BieJPnZTLXEi+Hs2sEzSRliYbdVYArYqm4a7Iu6+Mb8Jae+Zmadx9Ts5I7kkk1+pxrPZGKGKVYgwbYpbf1uhe2iVMe7dTCwa64cfw9hC5SM+4v9ycWk9MnCKbX9jvpse1ABgvl1wiZ3x1lcu2wsXYdQnNfF9MFdE8b5Wc0sgVv6X4P+xxop9jSa6HJXrEmJsDUzIOPay4opE3EmynEHMtj2+bAHOBWpa5BGLklRP/IgYDdmiqOOoCxipvxBg4JHY4sf/rsE1+VIr11o4VPEiBwR74RaZVq4ld+HJgfNjZtqlCw69R0Ar59/nHLNZZlhEv8AUQSWWiCLrYSB6aIuj7fGO+l5J1zgRAWPPA5NUcFX1Jjll/MRmbLebTP6Q4IH+CjHlUtVNge4vkjFo9ujlktK/AZq85kcN5gkd4kaQ+YzndQB3EooVunpFgVVnEjTJmiCyqxBjYOG9iKIrnriPLlWAi3MeYUolgwAbcRQAG0UKo3RvHTLxUu27B5IbpXxxz3wkh4o961qEu2pIQpd0mRieVUqwC7Qa9QINkAnbffFzfhtnN+nxevdt3IPdQDwp46gf2rFOeKJpJI4iySFFjpXYA2QdpKtdtGNoF80VrFmfhPnw+SqlUo+0hQAD6VAb5Y1ye5vGyv42LjXyobdblpP2xvA3xJPSYzHG+zuhHQMzJoYV9Zl64Zc81A4UNVG4kXXBJNX0GI4lbOjLqJ7YVGUA9AA33/OxIpFNem+hP8A3fGIUulb43mjzG0pKiME5HqR3skexUUOfmsSYTaFmtoRRHFF+q0D1JYgDp0LdMTPD+gtnGeSSXYCZNiLQEswX6T7kL3/APd98UzzJSRHymZicbmi9SMtsTY45Fcjng4YNY8NrnYi1FJCqmIng81ywI4Xb+vPvhH03UWkjAKnklaJG09Fs/b/AEw56Lq8nmor7SgXazCyRS0Opq+nbEuDTso52qK/ijYGZCn+GDG7LZF2QFJJ4HpNdLA+MNOTy7DJ5dNxVGQF9vUirq+wOFrxbNNl5phHIVTMcsqHggEgXXBPXke5+cWO+hrmMvHHbLtVaKGjwK/bFX4zQ9X0J2b1rJwDyxErEdfSD/fC7mGhlYmMeWT0B6f+sHF8Lx5eWUZtJXjZWCSou7aTdMwHPB9se9F8JwTK+6ZlIB8vy43Y7jXLegHaB/KSTycWjFV2RnJ3TQ1/hpnZQrwzNdUUs2QO4+2LBbhbxXPhjTpo5EL7rRtllWXcpHBG4Akf5f3L74izBjyzMBzXGJSWy0ekVr+I2uTtKsUDFUA9RQ0b9iRzxhIyuWjZ92YmNXz1J/esNer5GUbYFKB5EEkjudoG7ooY/V8gYD+IfDuby7BHlZ1KAxmInaSR9IA44PUDnpisY6IzkrsIf9GyrAPkpWWQC73f2OMi1B3BWShIvBHY/I+MKskU+TnCyCmIBIHNg/5kYY9LUyEuVZf/ACFYSSHhK+gX5/l5iZ+Qyxekg0QT3BvrjvreWTL5ZNkkiMyo5jYEiTcpt1celep9J5684jEMXzW0NwqiwLrn/wC+O9Y5ZPLrJPteVJYkAkoFo/MNLcaHbSyge/Fp1PGGh6LOq/smS2RChk8zbBH0m81V4b0rwPKIDC4zdHvjzlm2HaQzUOD0+9jvY/bHSPLyHdmAG2vZtgN2wWF3UANwUCyPa8eMvMLEYYkdBweB2N4lLbY0dJBXPaii5WOGSORI/JlG/wArcWXfuWONmPoXfQLDpXTk2S/BnM+idPlG/sR+3GNZjUxFHl4c2jjLpCGbepJlI8x1MTAcIzMt+ofSQeMCPwnnVZZATTMlAe/Q/wBvn3wZ/gCH5lgeKcxxWNYGeJp7ON44zvitE3UjwcJuaAaZQxIW/UR12/zV+l4cNU6HCVKobMLZpRZP2HJ+4wMCDnfxC2uOrGNlYpEWIRaPpSiN+3saVjx3fAWR3XzELtFC6+fGgAWm4RiCSCQqdQCCd3HU4ZdUyilzHauFTllBrk2FNmwNlcVdvgZ/0ubUcwvl7fNcnyi4tVjQG2YV9LH4/mHtjtgefM3lpMlAvlSFjEqh0lEbMP4m1lRwL2PW70np6eeuHv8AD/TldRmNitl2aUjdZarpDzx0BHA74TfDGswQZPMRtEk8r+Ys6M3rLANdAC2jIuiKo17YM6Pqkmm5B9rtIMs7bYpSo53DcB5dsoFs3qsG+CMMo29E23X8Cl+JMMv5lJWiC2p8qJltQm5qFH73X+2LC8Jy7oY2scopH7DFe+K0fOLJm58wWzCqN0SKvloOSiK2/d06+ngk3hi/D7M3lYef5Sv7EisLkTjFFsMlKTX/ALRYccKt1AOJMUSL0UD7DEHKyYmk8Y0ZDyiQs2d7WR9PTHHXT/CAPxjrH6jQ6Xjz4iX+H0ojAW9h6pGZHLpJEEdQwqufb2wD1LwBC/8AhvJGLJ2q7Ac/ANDBnw++5Of1wX3AYdPQklsStM8EwZe2272PVm9R/vgZ4iZVsChhy1TN0DXbFWeK9Rtmo9sI3bKJUhMOrPBmmkjY8EWLIDAdj8Ytf8PfBK5xGzOZhRQz8Rqx2lgTbbLIU9Bx1r5N0xnlpu1kc1j6T/CaNm0xLrZ5rEDqSARQJ+4/sMV4o5HJ7BPjDw/tCxwR2Qjt/L0WrUjgmh7XitonLARwAPJXprm/ivnoMW3n81EmqhR5m8EAmiwpkthu56AdMVdlZmyWeeVYdvkS2N/Cvxv2Lx9RjNj24J4xHjsopaB3ijxCHWJZIpElSCOOSORaUlQSNqgWoO4EWf05sxPw+lCZpCTW4OoHvwCP8j+wx48Va8ucdiyKkpk6qAFCjd1I+p2Yi25+njrgVE7xGEjsd4+9ix9rX++LTjcaJwk+SbLE12a2xmImcfc+NY4D1Uhk1WTjCYs4XMo7chWBo96PT5w16lLYOFPKw78yF5NmuOvPHHufb5wMNGz6DE+ckKyOjDeSWYnpZI547BQSPsuJ+g6ikK5ueEl5FhVI5FJAFgXuv5YCvdMa1LSlg3QgneNxcEjheiKwHG747UPfCk+o/l1MLKrQyTbt1m0G4bunXHZHs86e1ZK8R6Gv8LbQISi46s9g89yaPP6Y7ZuXOvB6vJkM8ZuVNodlUKCHugQCR6quyecFmzUErxwpIZERAeGsK7H3rm659rHtiX4S0tXzcMT8ipEZR9t1A/8AktXiqfpER1yOalhaRYQQh8l3AF2QtbvV9qNfvho8ASEQGMgAxvRAN/UFN2Ce+HTSvDqnzcuJNiyRRzSIKapEuNl3A12U/thV0eArPmkW/S6At6dp+oiqom0rmu2EybiVw6mPGTzGCSsWFDADJtxglDm1FAEYhFnXJATWM3m4JbjjDwjhhzur+oV1r2rC9rnimaVkWID/ALrsk/AA74f0zkbNtZ1Hbr/rjhmY4Izasm/vVXhkCn9HLwsHEG51KksTRFcduMEM3maGOH5sV1wK1DMcXeM2aK3sGeI9T2qQDisdVzwDAtyCcMmuZksxGEHWJt0hHZeMNjVsTPOlo0AZplVALYhVBIHfuTwPucfSvhvUsnlMpB6miJG0ofUzSEAeXS2GckelR16jFE+Csu6FMxGhmPnbDEELGhGx3cAkdTVdCt4n+IvESMQY0dpgySSM0eymV2ZiQC1kswFnt2HTF2vo4vRiyHjnMrmmM6xAPLKwLyAFOGOxgm4j0jaOALwqeLvEkr5icSsjB2D7UO9ATGg2qeL9AVSR3B63gRqGfac2EbeX9BoKAK+naBRaq5voOmOC5Nix3jbYIpVoCiBYAFAXzx84HGKGtnrIZQylnZgLDHnuQR6R8gG+etY6RDdmI/bcBR+OSAPvf747yZ7ZCVU7ZFcMtfIFmv3GPOiQlnDX0YHsSTzuPvXHX7e+Fl02NDbQ1x+p8ZjenLbYzHnyez2ILQc1XocL3h6QjNK46qwYfobrDF4hNA4B+F47kJ+cCDqDYuRXJIMa2zTTu/IeZ7oIaKAepgfhlX9jzxgDDkUd038qWr9Nyk/bFl6cio/T+JLthVugjQ7zI9/1VY/XAvW9Filc/ki7JCr77X0xna78t3JJ5H2x242pxTR5mRcJtMS18MSuMqcmDHI8TtIw7rd7iDS/HztHtgZlfEecyrwS7SyxOxj80MS1Ehl3cblDEj4Jxc/h/wA3fAybAjQFZVUBae3K7OLFBj046deMKGr5eKSB0idpBFmh6nBtPNlBZR8WhN98W8I9maJ4tz0mZhnWGIRtHIHgAa9iguJXKodoY8I3c326L/ijW5vz6ZuSAwowC7QCRtIQH17RuNbSfbisWQ8cK511XcScqsUdDj/BkILdNwIJAroQcUt4pmSQRn1B9i7iSx3VtQKL4BFE3xxx7YDWqCnTstbKSgjg8HpjxmNGjJ3sGb39TCvtRwleGteMbeTIfp+knuvb9sWNp+aVwKIo456o7lL1HDIZDJuCu0j2KuQR9xeI2p6TlVBp5B95P9sE5PD2WlILp36glT/bGpPC+WjNoG//AGYn/PD1rwp/n36LOW04E+iSXaP6iDfxVY66rPsQKOuC2ZZYx7YUNc1hf2wBG29sBeIZhGhY/VhEY2bOCmv58yv8DpgVi8I0jiyytlz/AIL5cRQvP3pluqokBup60gu+nrA98eoJEEU+ao75HdCQOBHHt/SzIWH6fGB2X11ocnHCxBIgWcBQVsCIgqxPUgKL7EKK7DA3L+KYf+mvDIdso8w0bJd2LldoqkUbufm/1C2K9BKHQtq5KImvNLORYANJMwN+26h+mFbMTDLyM7gsrNItqQSN24Ejn78GuMSs/wCMVkCSANG6RUqgAoWoRkMCeFK7yarnnvhXeF5fWat5COOl8duw5wTVo9wRh2dh/MCQD14PH64MaAm0OPkEH4xG0HT3aTYF3N6v/wCbB/ev3wVyJXZtCbWXgncTu6kGj0NHt7Yll/FlsH5oNaJHZxvEvw9FzjWPOm9nrw0jv4nPBxA8IpVtiR4pfrjv4Qfy0MnlmUryEBqz/wA7YeP4USm6lf0gp4gsK6TMsQsFJQd1BQTtHQFmse/AvvgZpni4vlIcnAVUyylGqg7KWHqIrn0Hk2TxzWO7Stm0zGedPLy0dJFlnUM3l0FZkB9N2TRINfthez8OVzc6RwGWGIKiws7UkchJMgNjlarnrffHfhgoppM8rNNyabRZo19EzOYYq0aQKkYNXu5Y8n+VaUcdyMBNJ0wxwQiR41kzssDbWA+gLIeL6mueBx1u8IGcSWJZkjaF/J+t/NdmlLgAEWa4o8exPXHozaikqBo7lyirJ63WwtUoAY89RwL5xWWtfRJb2iw9IzaT6tmjW1IEaRSLtgqCMLV7aAs+/q5OK71vT98ZdTtKb15PFLyqm6r0lqom6Arvgjo+Tzn5198AQiEvODIA3lnncNo+o7aA2n6v2B5jXkdmjMVxSAsvNupPS24ANhLoGwtcWaV9DLsna3opeBJkHqQc11I/9f74jaD4leLgm1w6+FxuhjJ5tFv9sAPFvg4oTNApKHllHb5HxiWnpnXVbQy6V4wQjk43qXi1aNHFaZaA9zX2xLCAf++cLVD3YR1bXXk6XWF7OOSOcT2IxAzZw0RJADNdcc40LEAdSQB9ziTn1rBn8O9FbN5+GNRu2nzWF9k5/wA6H646E9HHLss1sl5OWzJm22fKitiKKqu5yK7DeDXXjCvmfD8JjykHlfxnYu77juYbQeb6Dg/vh88dxkwq4tVYua5NM6j9QdgFDjsMeNS04Q55JlpkjWVe1g+SdvBPIO09BwRXxgRWgN7K1zuiRQySinIjkKjbSudqKQR1Atj88YkeHY0VkbiP1tGDtZ/U0a+qt45LXXND2IFYYGYflHfpLJmBukUguCYg24AAbTQqh/rjtltHQR+UVficNYB2uYRIjqSKKFlKcgmr7YahbA+S0EwKWbcs0U1AdmKNtZAaoMpVHo9QxxP8V5yKeZXiBHoAYbQKa7I4+oAk84k5jVx50U0GZgYyK7urb2WMkAkPzfmbvSCf7DELUNFliG5yjAuwLJ0uzXHax6gPYjHNnetHX/8AKvlsI+G4sbxM8OxcYzHlzez1m6AHiSy1Dkk1XXDLlNAaLLKwmRLNb2Yqo4B5NCiORXuML+bzzTs4gjA8rlyyixXHJ6+3A9/jHDNeJmGVbL7JnaZREg/MF9nNiowo3ccfN47IQ6TOHLlb3E5y6rK3KSelE2U3ICjdQ44I5+/TqRjjkPEEpy8mXMMMsMnB9IDLX8yk/wCfY88Y563kohlsukMheWTlo6AK0VC7hya6kHubP3hZ/wAzy444hvc8UAbLMaAojvX9xiyS8IuVrYc0vUY4YXyr5cMksJ+plLRliRZocPxY5J6dLwOyeWX1MmYJlNAOxJ78jpZ7f+uuO+o6HL+Wj8ohi7Kkjm0AfhdjM1KSGvgWeAemB+vZXyYo9vAVQLF0TtUkghRxuJ64PF/YOSXg/wCSygyxLvm0zednXy0SOgAKJG9iSVF9SaPAAxWmcTNEhp0VQ0hjVljjUEgeUxG1eRa9elhu94L5XMvDB+Y2NTG/MrbZAosSOasL8duMRdOyWY/OxLOh9cySeWQwFMSxbaR9yT0sn3xaMu2yTjTSsszRsoI1VK4UAD9Bg55YIrGjlaOJHk4lR0WVd4w8NGFjLGLjPUD+U/7YUHfF+SwggggEHrhN1zwLG7BoTsPcdv09sajWVuemNZXTZJ3CopJ/51w/5T8PRY8ySx7AYb9L0WKBdsage57n7nBQGVfqHgNVRS5JaiTXAxH/AA/054cy7DdQZFO1tpKnd6d38t1+wxbWp6dvX5qsV3mHOWndtookA2Dyo7g3xzY6dzguTSEcE9nbxLr/AOZbaAxEDCSV1P8ADUkkU/cCwK9u/wAGcvqUeemBR4vMigeaRmIA9Vgwjg+93z2wseAM1lpJM6jKNkil1iUmnIJIVwb3qCwIHuCfbAnJeHZ4NkkmXSJInZvNY00gDEUoJ9bDgbaHa8PzSIcGwjp+pbGzNCR44nWRjGu4KwXajWDRHDA/36YIIqiWNJcw2UPklmlEiSKSRQRCthTQW755PviHHp0QXzfzoSKYKuYgQU7ot1fYOTxVd7xwZljDOH3BiFVyv0pVAFgepocnnr7YWWS+ho4vGCfD06ZZWcK0s6yk01BCm30SCwWDbvVfsK74PeIcwgzEccWbDRyW7yOrMFcj6TRsA9L7cYieLdbdpxJKhAZVRksAheq9BShupHuD0x4zOobUjWQKYj6gFWiva+vroD9jXtS8vtXZRRrp1Q9eE23RqxFEreMxI0GOPaXgkLr9Khlokdbodx0oexPSsax5k8cuWj0P8ikIMccgMjEvlnZkYWK9FduOhP8AkeuB+seGvKzPlRzrN5m3ynXexFgseAL3emgK/mF1yRZfjjSlky+ad3JkSMlQxulWqC1V2wLFiLxWCaaqNIspIaOMGFoyWWQlxufcwtaXjgD6ax6cGmmebK9E3LiXLZpWz8SsjRiWN243LfpcbTV9iK4B6DGs1qr5rMZd8vlfLbdsHlswWTilFte3jiuh6Ymrk8ouYhX8xJm0DrZCkqqBQzKK5u7FD2PTrgvBmsyMq3lJCMpFNujUn+LtUkhgGANUACevB4POClHbA3LSBGv6oI4vy2ciky80QMkYYFmYk+hFBJSNBXUVwCO5GM8RarLNkw+cR3eTy/ImDKECkncNqcc7TwwH08YK6vp3mxR6gJBK6yKRGButCXJcnk7dwoDpwb5wHz+cyrRSrPl4490wfzFG2SiD6Ujv/DBB/fpeDGqS9BK7b8JXjHQljyrGOV5EiCDeAgiYsotV53lhXJ6e+Jf4YRyT5o5h97LFEIwzEHnaq1YAFUDXHArALIZmIrlmWPdHBfnRCz5tdd4J9Ir1Djp8jFkfh1l9scj+SIRMwljUHgoRQIFkjm7++MlSr+RruS/Q27cezHjRONhsEc5vHji0eJt48MBjUazgseOm3GDGVjGOGZ6HCRnMszkhmUeYTRagqUbJv5oXV9MOud+nbRO47eK/14A++A2ZzsaGEsQ3lndIrVQVrDWo78g9+CMSn2GyrNN0sRzPFEjOHYIaPIYN6SjA8BuB6uOf1x7zebzkhGWhSXcoKbHlDcHkubYBeBtHb1VdkDBHMSpFPIYSgAcqEcBzsPPB+hvbntzhT8Q7P4ke65d6tu4VWU2doQCgQxJu+bGHhTeyc7S0Tdd00pHHYbc6CQsI7pTt9TEPYqyaIF2PcY7aXl1PmwZgy0F3o8RAUMoJG5TwwKc+4Bxyj1WWfbFsdZ/IMe4WgdAp27yKJG0frtXHfR9OlfMRCmykU4IBNOvmBSGZVChUFfHHIs4Kj8a9By+X8EzXOdKy5aOQEWwZEADF2ZRJLIeDZUqqjpVmrrAb/qUc6wq0b1l4yk6rIBuHquVaHY0SeRQGJ4yh/JzxHNM6RzgLEb2uAQSVPRb559/nG9fyKzyRy5LJPHlWIhVLNPJwDQDWTyPuR3rGUVtPtBbap/YweHNVzcOSSNhJEHYvFMFsOD9SCuQON3a67gYzAbT9RlCRZXMGcQ5a7EX+KhYGhT9Bz0rocZiU4b0Uxy18kMPiDV84wETQ/l1syNusswqgAgIIHHf/ANHgdBeRI5UClncnyljYKT1oFxTqO4vuMEtV1FZFM/qkQRb2U2NwBHBZaYE2Oenq9+utQ1FIykyoQTEKiKptXmybYl3IC8MVFkexrCphaAiq7rK8eWU1IQCkYIBsAg9VrvXQbsDs0kvmxQKNk0h8slhXL/w6I2+ni8Mum6hNnUjieTcZZt56qKBtgTdcCMngd8BNVjvUYI2azuUbu3c3YPPWv74ZdgfQA1TRjFnDCp5QMHMZ23z1NdrNc/GOcWkfwpZaLBXreRYJ446Ed7/XDjqsB/MZ2V94YDywxPv6qcHkgqOOOoGBvhaQSZTORbUFOrX14oDvYA473yeBh+QnEH6NpLTZfzoQRKpKsEJB2gAWf5TZNULJvp7Nv4a6dmvO86XeIghVd983XQe3fHL8M8sT5+0k+oR83YYg2RVcNwKBBNUb6Yd/DExOXUUfSSnPXgkYN2wxVKgwTjyTjDjBgjHoMcbXGgMZeCY63jxePJON7qHOBYKAmvy20acAWWLEihQ6EH3F4453TvNCtIxdmVyePLCkA9OQNoWhVfyj7YEZyR8xLuQ7SkhIv/tAN9qFdq/fDNpKr6y4Dfw91yAbSxNkgfcAYi3bC9FceM85MIw0QZhHEquUQgBVJ2kkfUNoB3HjpivchscHcx89pBSlbtQC12enQir5teovF66Xvm/MSqN43UYwfqStgUkg36bG00ORxxhR8T6CqRyiHY3G9SRZpxRXd2IAu76gcXximOVEpq/9EiLUc3HnknzmWhjaONURW2gFXoLRH1GroC+TWFDWc7NHmpYnRo/W7RordA7cRqOBIQW/k9jVjHnS8imYQSzTu770CB23KqeoEUxvg134AvGZLUjm5JTsdnCMU3yGQLRZlbc4JCg1dVZ54J4b4072wbtVomZzVcxB5OQlQxpFcq0yliW5UNtJ9N/y8HntiZpqZyJ/MWdcwERmKBtu0EVIaBWnFgWCW64h67PlcxUsHmAqhLPW0s9ijt3kIi8Uo5IXrxjzmnLQ5eVJKR0AlRH+nkgkgfQxO49LP6jCt2OkdPF2dbemYc+YzxqzlnQsASdiBQAQQDyOTyTjMd8lpUcTmLNMdkg3QyFv4d/UQ5oiytEVfJF4zG16bfhB0/PN+SnU0QrIgNUaJ7kcnqf3w8aFBF+UkuGJjtUbmS2plo8nn5xmMxKepaGjuJE01FkzORgZV2FSTQo2Eajfvx1x3h09W1pw1narsL9x07dBeMxmNHoaRrwxnTmW1HzlRt1E+mhYtQQBQuv7jAjwfp8fl5zcu7aEIJvgkrfSv6jjMZh10IyV4EnJUxABQ3rLKKa9yCgw5C8ngYbPA7k5drJPrbqf1xmMxl2U8GRRjHGMxmKCnk4zG8ZjGPOOWd/w2+RX78YzGYDMCtPyiCRjXI3C+5ChgAf0HXrjei51v4aUKZjCet7R6hRvrbHnGYzEPQM9+Gk3xz8kBX4CmgKVmHH9vthQ8dsTFI9kE8kCgDbqDYqu5P3xrGYf1AXoK07SYX06E+WAXZA5BPq5I7kgdL4rknCnkGP8RNxAi3xqV9J2nkgla3Wff/bGYzDJ/FgroJ6VklkizshJXy1Rgi8KSRXqFc+/BHU4h+BMzfnQuiOrqfqFlbKglTfB5/sMbxmD5/RvSVLmC2SANfwpP4ZrlQeoB67eTx05xrGYzGQJ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462" name="AutoShape 6" descr="data:image/jpeg;base64,/9j/4AAQSkZJRgABAQAAAQABAAD/2wCEAAkGBxQTEhUUExQWFRUXFxsXGBgYGBwcHxwdHx0YHRwXHB0fHSggGBolHBwcITIiJSotLi4uGB8zODMsNygtLisBCgoKDg0OGxAQGywkICQsLCwsLCwsLCwsLCwsLCwsLCwsLCwsLCwsLCwsLCwsLCwsLCwsLCwsLCwsLCwsLCwsLP/AABEIARQAtwMBIgACEQEDEQH/xAAcAAACAgMBAQAAAAAAAAAAAAAFBgQHAAEDAgj/xAA7EAACAgAFAgUCBAQFBAIDAAABAgMRAAQFEiExQQYTIlFhMnEHFIGRI0JSoTOxwdHwFWJy4STxU4Ky/8QAGQEAAwEBAQAAAAAAAAAAAAAAAQIDAAQF/8QAKBEAAgICAwACAgICAwEAAAAAAAECEQMhEjFBIlEycWGRE4FSsfAE/9oADAMBAAIRAxEAPwCkQMEdKS2GICjBjQo/UPvic3otFFs+EYqUYac6aQ/bATwzH6Bg1qZ9B+2OUq+ytc/zMfvhk0tOBheK3Mfvhr02PpjDBaPhf0wlwTA6lGD/AFDDtIKQ4reDNAanHfckD7/8GMBBj8VrE6kjgMCT9iv+l4fPDESqUr2wC8bad+Yj3VZIK1xfq4FfN44eBNZdowkgqWJvLcHiiOOe/TDfTJdqi0czgU+Xo2DxibBPvUGwTjmzA/OLyp7IrRHs4wT1jnIjFhzxzxX7ffHQR0KFfthQkLNMf71he1uImOu69x/z/l4Pzz88i8CNQm7dO2JSZSKKs8XqfLKkckqL9+QAMOmt5fbpiCuoqvk1/t/fCzrcfnZuGAXw3mNXPA6fbnD54h2RZQWNxVa6d6HP3xm9D18qK21NduXjX2vj9TiBpGVJ5wR1tSEQHrtF/c8nG9EXpgXorQ46FF0w5ZPgYWNHTphtyicYMRJkpBjMe0GMxVED5HQYYPDsdsMAUw0+FlBYffGyPRWKLe8PJ6BiVrhpDjlog4GN+IX9BxDwf0RcqtyH74b9PTjCxpyW1/OHDJpgDM65w1GftikdezpTNiReqMGH6YuvVzUR+2KF8Qtc7ffFMatk5aiX/pGYXNZdWjpywDDmuO4PsQcD/EWiSMfzmTW50AXMQ93UfS6juwH7j7YqjwV4qfKOBu9JN/Y/b2xcemeJosy6lG8uXoGBoH4I/wBMFLjpiS3tAzSPFoPB9LdCp4P2IPN4b8lqat3H74EeIdFyuZIOaU5efp58Rq//AC4r9wawoa54b1DKAywN+agHIZPqA9yoPI+R+2MotfiC4vstUzpVlhgbm9XQdxikm/EKXaQTz9sDH8YTOaFknihg1N+GqC9Llzmsot9z7YTtW8UEvsiUyStwqLz+vwPnEfSfCWdmCyZyX8tCeRZtz7BV/wDvDPllymUBWKPYvBaSQ3I5977D4/theFdjcv8AiR/B/h54mebMczvd30HA4HahiXro85glmhx9xwST9hxiLnvFauVjiDMzGgBZJPbBxMoY4rcAORyOu34vuffE5NseCrZW/ibmShjposPTHPWfVKfvgppUFAY16LUNGjpyMNmWHGFzSEwzZccYeBDIdlGMx6GN4sRPj5bwx+G91isL+XbnDhoUwWsbK9FMa9LF0XPsgF9McPEOvKQRiJl9QVhQwH1bLWbxGvsp+iXpGorfOHDJagpGK7y8QHQ47wZhweDjKNmbHbxJqNqkMe1ppjtjQsBZ5JJPZQASTiicxmCzszVfx0w8ahLC8c4mDHMNs/LS8hUBrcD3J4r9e2FrO+H5IJhDmFaOQqGAAv0m+efqBrti0IpKyMm3LiBpns3QFnoO2DuV1d4BuU3RHF/3xy8QeG3ykiqzCRWRG8xAdu5l3bN3QsBiJElna3Q8YaVM0LVlkp4/XNwCKXhuga/7HBzwfqGZjJET7gB9J6ftio/CssUeYQyqGHqVg3088Aj+4/XFoeHs4sGYi/pPBB9uR/tiGRcHopj+cWKH4haSHklzEarGQQZYgKpiaLKPa6P64zJ6e6NFbpI4gRegqMHlUFfUwHUnuawb/E9lEzsnQr29z3wPyjBY1/qJJvGeR8TLGrHvT9Vjy0e+ZjJKR9TGyOPnCnL52flc5dLQWTI3C8dge5+Bha1zPFmWMlvUSDVWK9r681i0PBJOXykMUhBYA336kkC+/BwKdWzaTpFOQ6zKHSWORo2U2GXsfb547YszUPH9w5QCEyy5hTYUgUQ2zi+pLA0MV148yscWdmTLm04cgdEZuSv2B/zwRziPmMtlpoIxGMtEysQ91sZSHuh6izHj3xVxTSJqTthQTiZg69G9+oPcEdiDxhl0+HgYR8vkvIjyeaXMCU5kv50V8o27mx26g37/ABh6yWcXEJw4s6ceTmhp0uPDBCML+l5lTg/BIMNAjkJC4zGgwxmLET5HyWXJIw3abpxYcYEZaMWKxYfhSAEcjEsk9nVGCSOWk6WynkYj+JbVDXXFhxZZawta/kgxr5wvICRXmUlYmjhsyOWf+GF2gOaZ3DMEH9VDrXWiRiRlPD4sGsNWnZPYKwXP6NxoQ9Y8PGCMPNmAySuEXdC6MovcOGJ2i+3scDtY1t9QzDRmYyRZeP8AgVGAWcBRfuf1Pa8M3ibSsuIHXy0E/wBQk2FnNWWJYyCrO3nihfBws6Z4dzBkGYhky44st5iIEJG2mHAU96qj1w6lp0+ydPkm/AnqWRy7aGLDw5mOQsbViJW7qSOPpaxfSvvhP0rL7mLMPQCELexbv+wOCniPUJZpTl3OzyRskRSSryDgyG+l8cfGNaHUKyOyeYPSNnezfI/bBlLQYQ98HX8RPAuXTIx5nKpFaKoZoht3bqAYrZB5Ne498L+bjaCZY3JJRIg1cm9ov798G87kjmp4snluYYlV52ugu7muCQ7VYHt8Vjpq2leZmJD5oaWNgZIb2uY64aP/APIAp5A5Fd8LN2bHoYfFXgnzsoZFh3SbQaEpvaPb07S1dv74rODMBlVlB7gX1/X5w+azrEMOQjkTNTRiSwL8zcw5ugR047YXPDGjCclEJaQEvt5NCxW5hwvHHXAnVKkHG3u2GPCngOHO5NszsDSkkRF3dVtTRIVa4NdTf2wt6h4gkGXnXascsLmOk+kC6tbs0OmCelazDDl5sucxJDJlw25oXd1cdKQrantfSsDPDGjJmElrdsmXaL69/V+/OHbVdCRu3sORaLl10ElswwlkUylAwG+Q9Ae7/qTgV+HnjD8sJMvJEsgeMqASADW7jpVEHv1rEHRc3m5o304x754Qywcjgqw3Lz1G26wHznh+WHMlMwhQKnmAyhl4quim/qJ6H+XD2IkdtG08yShIow7WWoMBQXrtsgH7XfHAw0aLGJgShPpNMCCCD83jjldBy8MEc0WY/iBdwQSRt6yeCoA3KNpvkgjkdsMegxqqsVULu5O0AC/sOB9sRyMvjTCOm5Jh1OCU0zIMBp9UKHHbL5szGqxomkSF11vY4zBWHSRt6Y3ihOz500mWyMOel6nswq6TlQDhmy+mbhiM65HQk1EbNP13cv2xEz2pAmzxzgfl4PLU4B6xOzMKwWkxE6HnI6otgcYYcrIGGKn0t2DizizdIf8Ah9eawjjQ12Vp471u806LRQJtP6G2/QkV+mAA1d0ygRHppH3yGgD/AEhb6FeSf0+Mdta02RnmYkcsRfPpReLavpB4q+t/OBmSyXmWgsuzRRxbSK3M1Ux+19O+LwimiEpNNhEStlwa2Sbzta+e3BU/fm8HtF1wZZleh61I3EXt4+qqPIvAjx64jzLJtA8kiIDdZ9CqvPpFXRb9RggmirNkslNVSZjMtDQJ6BlUUOQK6398NLEmLHM0qGTwfqLw5qR5W3rLtR6V7DDdtJsUSR1rjntiL4v/AImZnaqtkKEMOoVQKPUG+bw5/iBpEOT05hDGqrGb6KT7AluDe4r1vrgd+FmTXPZWXzn3OhCKdq+gFbFf74zx7SBHI0mxJ1jWI3hiy8se5kck7RyUPG1SBXHv164LZ3RJ0jCygQZY1Uccykf+U20hj79xzWJ+o+HFymq5YqDIqIrUQACdz2OpF0L4w1/iPnYGy5BiKzqN0bbR6ffnoRXbC8EvRlNvwrHRsw2RL5oxIYZCIh6PpFHopoWw55v6fvhy03OwxZN86qbImfcsaj6ASFCgHv39rPtiV+JuQV9IjnKBX/guwC1ywo2L9zhG/EPLy5UZSGyuXeCL+Y7SwC+Yavkgtf6DDPHYI5KA+rattmGZh4d2IILE2W6g1RPWuuIfi3XczNOwnO1wgShx6SAwH7HucMMvljTEbYC2W1FWJoco3WzfqWwB2HTADxznRPmDKIxGV/hsNwJJW+SK9PH+WCo1QHK7Dv4eZdZo2/qRhf2I/wB7xZGTywArFXfhYzLmnr6GQ39/SR/z5xb+VTnHNm1M6ccvgcn0kN2xI0/SNhvBCEjE2NxhoE5M9xChjePQxmKkT5hykbX3w46SzAC7xCyGV5w46XlRQxzOds9BwpAPUSwGB+U2seRhx1XKrtwAyWl2xOC5aJqOyJmFUcgYnZLWCFCjqaA7cngDnE6XR6Uk1wL61/fthf1eGGNpIM4ksDhd0ciNuvglKHCsjdzfYdO7wXIXI+IB8Q6oweaFy0btcboeOhBpq4IsCscdOybJ/EUV3iIoKsgrlg310p4++IcuqzTnczBpkQojFVNoQykdOX5+pulYMRNFFk/Ldg0pcq0fO8n0bZI/TzYY9a4U8882apfEgql+QvGWcl4h5khfmRVs7yDuBNckA8jFj/h9mz5mnQSAokBmzDWjLy26utXVdfjCDlMtIZCBO0aXTyFXGzt6wBY9v1way+otp1rvizANqjA3x3oEWAbI5wXJ+C8F6Wb+IMsmqJHlsmwKby8zbgPSBQFHrZLGv+0e+N/hblZNPfM5fMSwlBTqwIDX33dz6a9wK+cLWheKI1yOZUrtmlQPEV6VZ9F8ba/yPxhIzetsGD2Sb73u47Ag/P8AYY0ZNyBKNRLz/EbIZaWDzXcRva7ZV2hhVkAE+qj0oX1wj+Mdapso7ZlhC0ZMkd3VfybqY7modjxeHPI+E1zeSgaRiS0Suos0N6qTd3Z5qz7DCJD4BV4JppSWSB3YKrAAom4kWvIdttX23DjBlFtghJIe/Hkkc+hzMhBXy0da6D1IwH6AgVik/wAR80WzhUPYWKACiSP8COyO3frjufEyGJsuTMkVemPe3HJpaJ7cc/8AbgZpmsT5Vmng2gMvlsjU+4baJK9QDX6Y1sPEl6Nnv/i5pGu5IApJPdCpXivgck/viFmssHzEkpG2NjYuu6i+LPvgcuotRBIG5rIHybr4A9sbGVM3m1IB5Y3KjGi/NHZ2JHWutDBSb0bXY/eBowvMfIP83+mLKjJC4oDwp4ifKTK3Lx/zR3wR7jsD3xfum6hHNEkiG1dQw/XHLmg07OnHNONIG5nVXDVgroecZuuNy5JGxHy58o+ww0XoEhtJ4xmAUusgL1xrDWTUSuMjHzhoyPAwAyic4PQGqxxJ7PSyrR41aTjHDSB3xw1eXnHqHMiOIsSAa4v3rgAdz8YdkYkXxlnvRtMTyRrZlKk0ooUW28gc8WKsYTNR1HMZxnTLyyzZXLBvKWQLvEZpburZieAOvQe+J2dnmk85YcxMC0TfmlcBKSwNo6FgxP0gXQPXAXS9PfeUYrSbZLQ7rNWpJB4IHNcV1IvHbCKhC2ccnznSJTubRZSxoFn4sxpwWshbF8DcRwWusRs7npczMJ/KkZowixHyxzEgYBpCvWXbt5A5rtjhrb7wzqKOYY7NysKRDVxve2RWO4MCLBQYJ5LUJowHg3qXuNXVLBG31qvsR3rsRjK0v+wOm/10F/w+8Rywh9sJky7BzPYBBCgktbcHbdlR1v7YFeJMhBFGJFIneaV6KvwEF2Ai1t6iifnj2I6j4qjmigy65aNMvCLZRZIauG5AJBvmwe/3xOMORzYy6oFyU28+ZLXpAH9JsDkfGGTpitWr7N6V4OVVyyZm03PtJRuodSyesqV447dzXvgf+K2lQxS5f8tHtDK60vO4rIy2Pmhhl0+dcuqQq/5hIsxGUkNEsv8AE7bh9O5QORVYDeNYTnJMrEgKSPPKq71ZRTuhDdWNbt3c9MCHVmmndFx+A5AcnBscSIsSKHFi6sEUelVWEHWcxmU0zMBRzM2yIhl6M7M3IoghFN374PeAJvyOTOXaSOdoWdiYmJoEsaNrwQQeMKvj7xHFMuRgTzFTzVfMAAsAtilPwST+3Q9MUu1olx+yucz4XeJwM3J5bMiyABgzEPu5r3Fcg0eR74I5vwimUhimklWSVmYrGpBACHgMDe6+46dRh98T5jK5ppGLwtM27YN1IgjtYk80LwzMfoujZ9sAcj4cJcZadstDK8ZkjzBLvvO8dtyiOiCpsUR0vCyTXo8WvoUs1ocJDyMW30xKqnpDcG6U2IgCdxHTivbAfNacUbbZNH6irLuB+lgGAYAjpxhmyGTliSXMRGWYwSOkhCARFWDK0m4k+aNx+kr061iNJ5kiRSSRtyGR3qRiab0O7sSoo+kBaGNuuxtWDYcpBHl2dyrs4KbAQZI2AJD7bHoY7fUL/mBGGn8NtXPm+SbVHACDdaqwFHqSRuP6Xgd4Q1KOCU+YIyrinMosKAd24GjyG7bTxfHTAjOQtu/MwxssW8LvFKPMJYgqARQIFj7YzXKNGvg7R9BwZRhjlmtLLdcefAevDN5ZSxPnIFWUEV6q6/Y+4464ZSMc6VFHMTsxoZrvjMNeZXjpjMFthTKwyqYJoeMRIIqPOO870McMD0soJ1KS2xy1D1RgIwRgCS73tUX/ACqPqax9V0Mcp3LvtW7+BZ/ywEzE8LRFdkzljQcsQijklR78XXB+5x14o27OPLOo0QZhNnJJcy84eWqCAMS1AUu1f5aPvwTzwcFdShZcqscZ3SzsBtAAbc/YdB0B/fE7wdoBd/Ljfe1WaUlE55BkIHmX/Y9LHOPXj7Isk0i7WkjgR3elRgCfQhIZlJXdzuXkfph5vlkUfolBKMG72J+naykO6OSBJLkQ7yOVCNbKin6dzUW99tYZfFeqwSsmaSP8szXRWlUg3uOyrbdY5+CMLWmZIr5Ei7hKQ5ZgyMpToAALYSfVYPbafnECbMvmJlViSqnaq9KA4/0xRq2JF0t/6DOWnadgIYy5rbdbQR8nqcOGleC5yVdmhWv5dpf9CbH9sHfDGjLGi8Ace2GzLxVgaKb7Yi+JtJzMaq0UKSDoVhTbXs20sd3t+gxG8PaJnMxmY5XR8ukZLb2VbuiOFK1fzXzi04YxiUEwyghHMprxN4RzkTn8vvmjYEk7vUD3478e2A2U0TUS9rFKtUTucrYW6HYMbJOL3kixElXjGaoyplK6lrEg3Q5iPYzbrLqATuu/V9LAH3wGi03MjcwG5E2Q+YWNIpJ9A4Nbrrj598Wl4v0gTJTAYqad5cnJ5bE+XuujyPhvmv8AU4WOugzX2FtUzWbhiTJIaR1eTZEbEgNsd3ewFvnsMLsGcBZ0MWwuoVF3uoQryGKj/FY8iiOpw6aNk8s84zM//wAiEL6UJJpuAFIqyO4v2wC8S6lGc8MxAkcKIyKFiYwluzepeQT6gWFcVhozT/Yk4NfoB5mRWJPYiv37VhpzHihczl4ctJC0pgBJG4DcViKRszcEUNvCm/SeDeFbUCBLII1QKJGoI5kUD/tc8uvyeuGXwP4gXKtNGEd2zK7E8tQxLjdsbYVO7kkV7McMtCtX2F/wX1IR5p4pGppU2gE2dyG9vwa3fti7Lx8xafq0mXzi5gpW2XzCnQE9WUf08H9MfSGnags0UcyWFkUOAeoBF0fnE8ndmj1R3zb0uMxE1OWlxvEJPZeEdCWq44Z9qXEuY1gLqs/prHLA78gPyWZYO+yMyMVK+yqG4LOf5RVj3vpgX4km86SGHznmlsAKgAVL7JQ9VIOA3z0wVitYaUhg/qcdLYgBEv8Ap6sSOgB98Q8npUZm8782kcnksyeUfU31qY1Uf4SkCrYg0947sdI8/JtjVpOZaB8muXlEiMi16AAS4HJonkt7dKwo+PwXmkWTczIiqzNAWKgvZkDKQE5Nc3d13x1mnCxLGIhEFcUytTUf5a6VffA3VldpWDqHaZFSMSb7PqApW3BEoEep+BieJPnZTLXEi+Hs2sEzSRliYbdVYArYqm4a7Iu6+Mb8Jae+Zmadx9Ts5I7kkk1+pxrPZGKGKVYgwbYpbf1uhe2iVMe7dTCwa64cfw9hC5SM+4v9ycWk9MnCKbX9jvpse1ABgvl1wiZ3x1lcu2wsXYdQnNfF9MFdE8b5Wc0sgVv6X4P+xxop9jSa6HJXrEmJsDUzIOPay4opE3EmynEHMtj2+bAHOBWpa5BGLklRP/IgYDdmiqOOoCxipvxBg4JHY4sf/rsE1+VIr11o4VPEiBwR74RaZVq4ld+HJgfNjZtqlCw69R0Ar59/nHLNZZlhEv8AUQSWWiCLrYSB6aIuj7fGO+l5J1zgRAWPPA5NUcFX1Jjll/MRmbLebTP6Q4IH+CjHlUtVNge4vkjFo9ujlktK/AZq85kcN5gkd4kaQ+YzndQB3EooVunpFgVVnEjTJmiCyqxBjYOG9iKIrnriPLlWAi3MeYUolgwAbcRQAG0UKo3RvHTLxUu27B5IbpXxxz3wkh4o961qEu2pIQpd0mRieVUqwC7Qa9QINkAnbffFzfhtnN+nxevdt3IPdQDwp46gf2rFOeKJpJI4iySFFjpXYA2QdpKtdtGNoF80VrFmfhPnw+SqlUo+0hQAD6VAb5Y1ye5vGyv42LjXyobdblpP2xvA3xJPSYzHG+zuhHQMzJoYV9Zl64Zc81A4UNVG4kXXBJNX0GI4lbOjLqJ7YVGUA9AA33/OxIpFNem+hP8A3fGIUulb43mjzG0pKiME5HqR3skexUUOfmsSYTaFmtoRRHFF+q0D1JYgDp0LdMTPD+gtnGeSSXYCZNiLQEswX6T7kL3/APd98UzzJSRHymZicbmi9SMtsTY45Fcjng4YNY8NrnYi1FJCqmIng81ywI4Xb+vPvhH03UWkjAKnklaJG09Fs/b/AEw56Lq8nmor7SgXazCyRS0Opq+nbEuDTso52qK/ijYGZCn+GDG7LZF2QFJJ4HpNdLA+MNOTy7DJ5dNxVGQF9vUirq+wOFrxbNNl5phHIVTMcsqHggEgXXBPXke5+cWO+hrmMvHHbLtVaKGjwK/bFX4zQ9X0J2b1rJwDyxErEdfSD/fC7mGhlYmMeWT0B6f+sHF8Lx5eWUZtJXjZWCSou7aTdMwHPB9se9F8JwTK+6ZlIB8vy43Y7jXLegHaB/KSTycWjFV2RnJ3TQ1/hpnZQrwzNdUUs2QO4+2LBbhbxXPhjTpo5EL7rRtllWXcpHBG4Akf5f3L74izBjyzMBzXGJSWy0ekVr+I2uTtKsUDFUA9RQ0b9iRzxhIyuWjZ92YmNXz1J/esNer5GUbYFKB5EEkjudoG7ooY/V8gYD+IfDuby7BHlZ1KAxmInaSR9IA44PUDnpisY6IzkrsIf9GyrAPkpWWQC73f2OMi1B3BWShIvBHY/I+MKskU+TnCyCmIBIHNg/5kYY9LUyEuVZf/ACFYSSHhK+gX5/l5iZ+Qyxekg0QT3BvrjvreWTL5ZNkkiMyo5jYEiTcpt1celep9J5684jEMXzW0NwqiwLrn/wC+O9Y5ZPLrJPteVJYkAkoFo/MNLcaHbSyge/Fp1PGGh6LOq/smS2RChk8zbBH0m81V4b0rwPKIDC4zdHvjzlm2HaQzUOD0+9jvY/bHSPLyHdmAG2vZtgN2wWF3UANwUCyPa8eMvMLEYYkdBweB2N4lLbY0dJBXPaii5WOGSORI/JlG/wArcWXfuWONmPoXfQLDpXTk2S/BnM+idPlG/sR+3GNZjUxFHl4c2jjLpCGbepJlI8x1MTAcIzMt+ofSQeMCPwnnVZZATTMlAe/Q/wBvn3wZ/gCH5lgeKcxxWNYGeJp7ON44zvitE3UjwcJuaAaZQxIW/UR12/zV+l4cNU6HCVKobMLZpRZP2HJ+4wMCDnfxC2uOrGNlYpEWIRaPpSiN+3saVjx3fAWR3XzELtFC6+fGgAWm4RiCSCQqdQCCd3HU4ZdUyilzHauFTllBrk2FNmwNlcVdvgZ/0ubUcwvl7fNcnyi4tVjQG2YV9LH4/mHtjtgefM3lpMlAvlSFjEqh0lEbMP4m1lRwL2PW70np6eeuHv8AD/TldRmNitl2aUjdZarpDzx0BHA74TfDGswQZPMRtEk8r+Ys6M3rLANdAC2jIuiKo17YM6Pqkmm5B9rtIMs7bYpSo53DcB5dsoFs3qsG+CMMo29E23X8Cl+JMMv5lJWiC2p8qJltQm5qFH73X+2LC8Jy7oY2scopH7DFe+K0fOLJm58wWzCqN0SKvloOSiK2/d06+ngk3hi/D7M3lYef5Sv7EisLkTjFFsMlKTX/ALRYccKt1AOJMUSL0UD7DEHKyYmk8Y0ZDyiQs2d7WR9PTHHXT/CAPxjrH6jQ6Xjz4iX+H0ojAW9h6pGZHLpJEEdQwqufb2wD1LwBC/8AhvJGLJ2q7Ac/ANDBnw++5Of1wX3AYdPQklsStM8EwZe2272PVm9R/vgZ4iZVsChhy1TN0DXbFWeK9Rtmo9sI3bKJUhMOrPBmmkjY8EWLIDAdj8Ytf8PfBK5xGzOZhRQz8Rqx2lgTbbLIU9Bx1r5N0xnlpu1kc1j6T/CaNm0xLrZ5rEDqSARQJ+4/sMV4o5HJ7BPjDw/tCxwR2Qjt/L0WrUjgmh7XitonLARwAPJXprm/ivnoMW3n81EmqhR5m8EAmiwpkthu56AdMVdlZmyWeeVYdvkS2N/Cvxv2Lx9RjNj24J4xHjsopaB3ijxCHWJZIpElSCOOSORaUlQSNqgWoO4EWf05sxPw+lCZpCTW4OoHvwCP8j+wx48Va8ucdiyKkpk6qAFCjd1I+p2Yi25+njrgVE7xGEjsd4+9ix9rX++LTjcaJwk+SbLE12a2xmImcfc+NY4D1Uhk1WTjCYs4XMo7chWBo96PT5w16lLYOFPKw78yF5NmuOvPHHufb5wMNGz6DE+ckKyOjDeSWYnpZI547BQSPsuJ+g6ikK5ueEl5FhVI5FJAFgXuv5YCvdMa1LSlg3QgneNxcEjheiKwHG747UPfCk+o/l1MLKrQyTbt1m0G4bunXHZHs86e1ZK8R6Gv8LbQISi46s9g89yaPP6Y7ZuXOvB6vJkM8ZuVNodlUKCHugQCR6quyecFmzUErxwpIZERAeGsK7H3rm659rHtiX4S0tXzcMT8ipEZR9t1A/8AktXiqfpER1yOalhaRYQQh8l3AF2QtbvV9qNfvho8ASEQGMgAxvRAN/UFN2Ce+HTSvDqnzcuJNiyRRzSIKapEuNl3A12U/thV0eArPmkW/S6At6dp+oiqom0rmu2EybiVw6mPGTzGCSsWFDADJtxglDm1FAEYhFnXJATWM3m4JbjjDwjhhzur+oV1r2rC9rnimaVkWID/ALrsk/AA74f0zkbNtZ1Hbr/rjhmY4Izasm/vVXhkCn9HLwsHEG51KksTRFcduMEM3maGOH5sV1wK1DMcXeM2aK3sGeI9T2qQDisdVzwDAtyCcMmuZksxGEHWJt0hHZeMNjVsTPOlo0AZplVALYhVBIHfuTwPucfSvhvUsnlMpB6miJG0ofUzSEAeXS2GckelR16jFE+Csu6FMxGhmPnbDEELGhGx3cAkdTVdCt4n+IvESMQY0dpgySSM0eymV2ZiQC1kswFnt2HTF2vo4vRiyHjnMrmmM6xAPLKwLyAFOGOxgm4j0jaOALwqeLvEkr5icSsjB2D7UO9ATGg2qeL9AVSR3B63gRqGfac2EbeX9BoKAK+naBRaq5voOmOC5Nix3jbYIpVoCiBYAFAXzx84HGKGtnrIZQylnZgLDHnuQR6R8gG+etY6RDdmI/bcBR+OSAPvf747yZ7ZCVU7ZFcMtfIFmv3GPOiQlnDX0YHsSTzuPvXHX7e+Fl02NDbQ1x+p8ZjenLbYzHnyez2ILQc1XocL3h6QjNK46qwYfobrDF4hNA4B+F47kJ+cCDqDYuRXJIMa2zTTu/IeZ7oIaKAepgfhlX9jzxgDDkUd038qWr9Nyk/bFl6cio/T+JLthVugjQ7zI9/1VY/XAvW9Filc/ki7JCr77X0xna78t3JJ5H2x242pxTR5mRcJtMS18MSuMqcmDHI8TtIw7rd7iDS/HztHtgZlfEecyrwS7SyxOxj80MS1Ehl3cblDEj4Jxc/h/wA3fAybAjQFZVUBae3K7OLFBj046deMKGr5eKSB0idpBFmh6nBtPNlBZR8WhN98W8I9maJ4tz0mZhnWGIRtHIHgAa9iguJXKodoY8I3c326L/ijW5vz6ZuSAwowC7QCRtIQH17RuNbSfbisWQ8cK511XcScqsUdDj/BkILdNwIJAroQcUt4pmSQRn1B9i7iSx3VtQKL4BFE3xxx7YDWqCnTstbKSgjg8HpjxmNGjJ3sGb39TCvtRwleGteMbeTIfp+knuvb9sWNp+aVwKIo456o7lL1HDIZDJuCu0j2KuQR9xeI2p6TlVBp5B95P9sE5PD2WlILp36glT/bGpPC+WjNoG//AGYn/PD1rwp/n36LOW04E+iSXaP6iDfxVY66rPsQKOuC2ZZYx7YUNc1hf2wBG29sBeIZhGhY/VhEY2bOCmv58yv8DpgVi8I0jiyytlz/AIL5cRQvP3pluqokBup60gu+nrA98eoJEEU+ao75HdCQOBHHt/SzIWH6fGB2X11ocnHCxBIgWcBQVsCIgqxPUgKL7EKK7DA3L+KYf+mvDIdso8w0bJd2LldoqkUbufm/1C2K9BKHQtq5KImvNLORYANJMwN+26h+mFbMTDLyM7gsrNItqQSN24Ejn78GuMSs/wCMVkCSANG6RUqgAoWoRkMCeFK7yarnnvhXeF5fWat5COOl8duw5wTVo9wRh2dh/MCQD14PH64MaAm0OPkEH4xG0HT3aTYF3N6v/wCbB/ev3wVyJXZtCbWXgncTu6kGj0NHt7Yll/FlsH5oNaJHZxvEvw9FzjWPOm9nrw0jv4nPBxA8IpVtiR4pfrjv4Qfy0MnlmUryEBqz/wA7YeP4USm6lf0gp4gsK6TMsQsFJQd1BQTtHQFmse/AvvgZpni4vlIcnAVUyylGqg7KWHqIrn0Hk2TxzWO7Stm0zGedPLy0dJFlnUM3l0FZkB9N2TRINfthez8OVzc6RwGWGIKiws7UkchJMgNjlarnrffHfhgoppM8rNNyabRZo19EzOYYq0aQKkYNXu5Y8n+VaUcdyMBNJ0wxwQiR41kzssDbWA+gLIeL6mueBx1u8IGcSWJZkjaF/J+t/NdmlLgAEWa4o8exPXHozaikqBo7lyirJ63WwtUoAY89RwL5xWWtfRJb2iw9IzaT6tmjW1IEaRSLtgqCMLV7aAs+/q5OK71vT98ZdTtKb15PFLyqm6r0lqom6Arvgjo+Tzn5198AQiEvODIA3lnncNo+o7aA2n6v2B5jXkdmjMVxSAsvNupPS24ANhLoGwtcWaV9DLsna3opeBJkHqQc11I/9f74jaD4leLgm1w6+FxuhjJ5tFv9sAPFvg4oTNApKHllHb5HxiWnpnXVbQy6V4wQjk43qXi1aNHFaZaA9zX2xLCAf++cLVD3YR1bXXk6XWF7OOSOcT2IxAzZw0RJADNdcc40LEAdSQB9ziTn1rBn8O9FbN5+GNRu2nzWF9k5/wA6H646E9HHLss1sl5OWzJm22fKitiKKqu5yK7DeDXXjCvmfD8JjykHlfxnYu77juYbQeb6Dg/vh88dxkwq4tVYua5NM6j9QdgFDjsMeNS04Q55JlpkjWVe1g+SdvBPIO09BwRXxgRWgN7K1zuiRQySinIjkKjbSudqKQR1Atj88YkeHY0VkbiP1tGDtZ/U0a+qt45LXXND2IFYYGYflHfpLJmBukUguCYg24AAbTQqh/rjtltHQR+UVficNYB2uYRIjqSKKFlKcgmr7YahbA+S0EwKWbcs0U1AdmKNtZAaoMpVHo9QxxP8V5yKeZXiBHoAYbQKa7I4+oAk84k5jVx50U0GZgYyK7urb2WMkAkPzfmbvSCf7DELUNFliG5yjAuwLJ0uzXHax6gPYjHNnetHX/8AKvlsI+G4sbxM8OxcYzHlzez1m6AHiSy1Dkk1XXDLlNAaLLKwmRLNb2Yqo4B5NCiORXuML+bzzTs4gjA8rlyyixXHJ6+3A9/jHDNeJmGVbL7JnaZREg/MF9nNiowo3ccfN47IQ6TOHLlb3E5y6rK3KSelE2U3ICjdQ44I5+/TqRjjkPEEpy8mXMMMsMnB9IDLX8yk/wCfY88Y563kohlsukMheWTlo6AK0VC7hya6kHubP3hZ/wAzy444hvc8UAbLMaAojvX9xiyS8IuVrYc0vUY4YXyr5cMksJ+plLRliRZocPxY5J6dLwOyeWX1MmYJlNAOxJ78jpZ7f+uuO+o6HL+Wj8ohi7Kkjm0AfhdjM1KSGvgWeAemB+vZXyYo9vAVQLF0TtUkghRxuJ64PF/YOSXg/wCSygyxLvm0zednXy0SOgAKJG9iSVF9SaPAAxWmcTNEhp0VQ0hjVljjUEgeUxG1eRa9elhu94L5XMvDB+Y2NTG/MrbZAosSOasL8duMRdOyWY/OxLOh9cySeWQwFMSxbaR9yT0sn3xaMu2yTjTSsszRsoI1VK4UAD9Bg55YIrGjlaOJHk4lR0WVd4w8NGFjLGLjPUD+U/7YUHfF+SwggggEHrhN1zwLG7BoTsPcdv09sajWVuemNZXTZJ3CopJ/51w/5T8PRY8ySx7AYb9L0WKBdsage57n7nBQGVfqHgNVRS5JaiTXAxH/AA/054cy7DdQZFO1tpKnd6d38t1+wxbWp6dvX5qsV3mHOWndtookA2Dyo7g3xzY6dzguTSEcE9nbxLr/AOZbaAxEDCSV1P8ADUkkU/cCwK9u/wAGcvqUeemBR4vMigeaRmIA9Vgwjg+93z2wseAM1lpJM6jKNkil1iUmnIJIVwb3qCwIHuCfbAnJeHZ4NkkmXSJInZvNY00gDEUoJ9bDgbaHa8PzSIcGwjp+pbGzNCR44nWRjGu4KwXajWDRHDA/36YIIqiWNJcw2UPklmlEiSKSRQRCthTQW755PviHHp0QXzfzoSKYKuYgQU7ot1fYOTxVd7xwZljDOH3BiFVyv0pVAFgepocnnr7YWWS+ho4vGCfD06ZZWcK0s6yk01BCm30SCwWDbvVfsK74PeIcwgzEccWbDRyW7yOrMFcj6TRsA9L7cYieLdbdpxJKhAZVRksAheq9BShupHuD0x4zOobUjWQKYj6gFWiva+vroD9jXtS8vtXZRRrp1Q9eE23RqxFEreMxI0GOPaXgkLr9Khlokdbodx0oexPSsax5k8cuWj0P8ikIMccgMjEvlnZkYWK9FduOhP8AkeuB+seGvKzPlRzrN5m3ynXexFgseAL3emgK/mF1yRZfjjSlky+ad3JkSMlQxulWqC1V2wLFiLxWCaaqNIspIaOMGFoyWWQlxufcwtaXjgD6ax6cGmmebK9E3LiXLZpWz8SsjRiWN243LfpcbTV9iK4B6DGs1qr5rMZd8vlfLbdsHlswWTilFte3jiuh6Ymrk8ouYhX8xJm0DrZCkqqBQzKK5u7FD2PTrgvBmsyMq3lJCMpFNujUn+LtUkhgGANUACevB4POClHbA3LSBGv6oI4vy2ciky80QMkYYFmYk+hFBJSNBXUVwCO5GM8RarLNkw+cR3eTy/ImDKECkncNqcc7TwwH08YK6vp3mxR6gJBK6yKRGButCXJcnk7dwoDpwb5wHz+cyrRSrPl4490wfzFG2SiD6Ujv/DBB/fpeDGqS9BK7b8JXjHQljyrGOV5EiCDeAgiYsotV53lhXJ6e+Jf4YRyT5o5h97LFEIwzEHnaq1YAFUDXHArALIZmIrlmWPdHBfnRCz5tdd4J9Ir1Djp8jFkfh1l9scj+SIRMwljUHgoRQIFkjm7++MlSr+RruS/Q27cezHjRONhsEc5vHji0eJt48MBjUazgseOm3GDGVjGOGZ6HCRnMszkhmUeYTRagqUbJv5oXV9MOud+nbRO47eK/14A++A2ZzsaGEsQ3lndIrVQVrDWo78g9+CMSn2GyrNN0sRzPFEjOHYIaPIYN6SjA8BuB6uOf1x7zebzkhGWhSXcoKbHlDcHkubYBeBtHb1VdkDBHMSpFPIYSgAcqEcBzsPPB+hvbntzhT8Q7P4ke65d6tu4VWU2doQCgQxJu+bGHhTeyc7S0Tdd00pHHYbc6CQsI7pTt9TEPYqyaIF2PcY7aXl1PmwZgy0F3o8RAUMoJG5TwwKc+4Bxyj1WWfbFsdZ/IMe4WgdAp27yKJG0frtXHfR9OlfMRCmykU4IBNOvmBSGZVChUFfHHIs4Kj8a9By+X8EzXOdKy5aOQEWwZEADF2ZRJLIeDZUqqjpVmrrAb/qUc6wq0b1l4yk6rIBuHquVaHY0SeRQGJ4yh/JzxHNM6RzgLEb2uAQSVPRb559/nG9fyKzyRy5LJPHlWIhVLNPJwDQDWTyPuR3rGUVtPtBbap/YweHNVzcOSSNhJEHYvFMFsOD9SCuQON3a67gYzAbT9RlCRZXMGcQ5a7EX+KhYGhT9Bz0rocZiU4b0Uxy18kMPiDV84wETQ/l1syNusswqgAgIIHHf/ANHgdBeRI5UClncnyljYKT1oFxTqO4vuMEtV1FZFM/qkQRb2U2NwBHBZaYE2Oenq9+utQ1FIykyoQTEKiKptXmybYl3IC8MVFkexrCphaAiq7rK8eWU1IQCkYIBsAg9VrvXQbsDs0kvmxQKNk0h8slhXL/w6I2+ni8Mum6hNnUjieTcZZt56qKBtgTdcCMngd8BNVjvUYI2azuUbu3c3YPPWv74ZdgfQA1TRjFnDCp5QMHMZ23z1NdrNc/GOcWkfwpZaLBXreRYJ446Ed7/XDjqsB/MZ2V94YDywxPv6qcHkgqOOOoGBvhaQSZTORbUFOrX14oDvYA473yeBh+QnEH6NpLTZfzoQRKpKsEJB2gAWf5TZNULJvp7Nv4a6dmvO86XeIghVd983XQe3fHL8M8sT5+0k+oR83YYg2RVcNwKBBNUb6Yd/DExOXUUfSSnPXgkYN2wxVKgwTjyTjDjBgjHoMcbXGgMZeCY63jxePJON7qHOBYKAmvy20acAWWLEihQ6EH3F4453TvNCtIxdmVyePLCkA9OQNoWhVfyj7YEZyR8xLuQ7SkhIv/tAN9qFdq/fDNpKr6y4Dfw91yAbSxNkgfcAYi3bC9FceM85MIw0QZhHEquUQgBVJ2kkfUNoB3HjpivchscHcx89pBSlbtQC12enQir5teovF66Xvm/MSqN43UYwfqStgUkg36bG00ORxxhR8T6CqRyiHY3G9SRZpxRXd2IAu76gcXximOVEpq/9EiLUc3HnknzmWhjaONURW2gFXoLRH1GroC+TWFDWc7NHmpYnRo/W7RordA7cRqOBIQW/k9jVjHnS8imYQSzTu770CB23KqeoEUxvg134AvGZLUjm5JTsdnCMU3yGQLRZlbc4JCg1dVZ54J4b4072wbtVomZzVcxB5OQlQxpFcq0yliW5UNtJ9N/y8HntiZpqZyJ/MWdcwERmKBtu0EVIaBWnFgWCW64h67PlcxUsHmAqhLPW0s9ijt3kIi8Uo5IXrxjzmnLQ5eVJKR0AlRH+nkgkgfQxO49LP6jCt2OkdPF2dbemYc+YzxqzlnQsASdiBQAQQDyOTyTjMd8lpUcTmLNMdkg3QyFv4d/UQ5oiytEVfJF4zG16bfhB0/PN+SnU0QrIgNUaJ7kcnqf3w8aFBF+UkuGJjtUbmS2plo8nn5xmMxKepaGjuJE01FkzORgZV2FSTQo2Eajfvx1x3h09W1pw1narsL9x07dBeMxmNHoaRrwxnTmW1HzlRt1E+mhYtQQBQuv7jAjwfp8fl5zcu7aEIJvgkrfSv6jjMZh10IyV4EnJUxABQ3rLKKa9yCgw5C8ngYbPA7k5drJPrbqf1xmMxl2U8GRRjHGMxmKCnk4zG8ZjGPOOWd/w2+RX78YzGYDMCtPyiCRjXI3C+5ChgAf0HXrjei51v4aUKZjCet7R6hRvrbHnGYzEPQM9+Gk3xz8kBX4CmgKVmHH9vthQ8dsTFI9kE8kCgDbqDYqu5P3xrGYf1AXoK07SYX06E+WAXZA5BPq5I7kgdL4rknCnkGP8RNxAi3xqV9J2nkgla3Wff/bGYzDJ/FgroJ6VklkizshJXy1Rgi8KSRXqFc+/BHU4h+BMzfnQuiOrqfqFlbKglTfB5/sMbxmD5/RvSVLmC2SANfwpP4ZrlQeoB67eTx05xrGYzGQJ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831015" cy="738554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/>
              <a:t>Cleopatra</a:t>
            </a:r>
            <a:r>
              <a:rPr lang="es-ES_tradnl" dirty="0" smtClean="0"/>
              <a:t> (</a:t>
            </a:r>
            <a:r>
              <a:rPr lang="es-ES_tradnl" dirty="0" err="1" smtClean="0"/>
              <a:t>wikipedia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38554"/>
            <a:ext cx="6533804" cy="611944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Cleopatra originally ruled jointly with her father, </a:t>
            </a:r>
            <a:r>
              <a:rPr lang="en-US" dirty="0" smtClean="0">
                <a:hlinkClick r:id="rId2" tooltip="Ptolemy XII Auletes"/>
              </a:rPr>
              <a:t>Ptolemy XII </a:t>
            </a:r>
            <a:r>
              <a:rPr lang="en-US" dirty="0" err="1" smtClean="0">
                <a:hlinkClick r:id="rId2" tooltip="Ptolemy XII Auletes"/>
              </a:rPr>
              <a:t>Auletes</a:t>
            </a:r>
            <a:r>
              <a:rPr lang="en-US" dirty="0" smtClean="0"/>
              <a:t>, and later with her brothers, </a:t>
            </a:r>
            <a:r>
              <a:rPr lang="en-US" dirty="0" smtClean="0">
                <a:hlinkClick r:id="rId3" tooltip="Ptolemy XIII"/>
              </a:rPr>
              <a:t>Ptolemy XIII</a:t>
            </a:r>
            <a:r>
              <a:rPr lang="en-US" dirty="0" smtClean="0"/>
              <a:t> and </a:t>
            </a:r>
            <a:r>
              <a:rPr lang="en-US" dirty="0" smtClean="0">
                <a:hlinkClick r:id="rId4" tooltip="Ptolemy XIV"/>
              </a:rPr>
              <a:t>Ptolemy XIV</a:t>
            </a:r>
            <a:r>
              <a:rPr lang="en-US" dirty="0" smtClean="0"/>
              <a:t>, whom she married as per Egyptian custom, but eventually she became sole ruler.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 pharaoh, she consummated a liaison with </a:t>
            </a:r>
            <a:r>
              <a:rPr lang="en-US" b="1" dirty="0" smtClean="0">
                <a:solidFill>
                  <a:srgbClr val="FF0000"/>
                </a:solidFill>
                <a:hlinkClick r:id="rId5" tooltip="Julius Caesar"/>
              </a:rPr>
              <a:t>Julius Caesar</a:t>
            </a:r>
            <a:r>
              <a:rPr lang="en-US" b="1" dirty="0" smtClean="0">
                <a:solidFill>
                  <a:srgbClr val="FF0000"/>
                </a:solidFill>
              </a:rPr>
              <a:t> that solidified her grip on the throne. She later elevated her son with Caesar, </a:t>
            </a:r>
            <a:r>
              <a:rPr lang="en-US" b="1" dirty="0" err="1" smtClean="0">
                <a:solidFill>
                  <a:srgbClr val="FF0000"/>
                </a:solidFill>
                <a:hlinkClick r:id="rId6" tooltip="Caesarion"/>
              </a:rPr>
              <a:t>Caesarion</a:t>
            </a:r>
            <a:r>
              <a:rPr lang="en-US" b="1" dirty="0" smtClean="0">
                <a:solidFill>
                  <a:srgbClr val="FF0000"/>
                </a:solidFill>
              </a:rPr>
              <a:t>, to co-ruler in name.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After </a:t>
            </a:r>
            <a:r>
              <a:rPr lang="en-US" b="1" dirty="0" smtClean="0">
                <a:solidFill>
                  <a:srgbClr val="FF0000"/>
                </a:solidFill>
                <a:hlinkClick r:id="rId7" tooltip="Assassination of Julius Caesar"/>
              </a:rPr>
              <a:t>Caesar's assassination</a:t>
            </a:r>
            <a:r>
              <a:rPr lang="en-US" b="1" dirty="0" smtClean="0">
                <a:solidFill>
                  <a:srgbClr val="FF0000"/>
                </a:solidFill>
              </a:rPr>
              <a:t> in 44 BC, she aligned with </a:t>
            </a:r>
            <a:r>
              <a:rPr lang="en-US" b="1" dirty="0" smtClean="0">
                <a:solidFill>
                  <a:srgbClr val="FF0000"/>
                </a:solidFill>
                <a:hlinkClick r:id="rId8" tooltip="Mark Antony"/>
              </a:rPr>
              <a:t>Mark Antony</a:t>
            </a:r>
            <a:r>
              <a:rPr lang="en-US" b="1" dirty="0" smtClean="0">
                <a:solidFill>
                  <a:srgbClr val="FF0000"/>
                </a:solidFill>
              </a:rPr>
              <a:t> in opposition to Caesar's legal heir, Gaius Julius Caesar </a:t>
            </a:r>
            <a:r>
              <a:rPr lang="en-US" b="1" dirty="0" err="1" smtClean="0">
                <a:solidFill>
                  <a:srgbClr val="FF0000"/>
                </a:solidFill>
              </a:rPr>
              <a:t>Octavianus</a:t>
            </a:r>
            <a:r>
              <a:rPr lang="en-US" b="1" dirty="0" smtClean="0">
                <a:solidFill>
                  <a:srgbClr val="FF0000"/>
                </a:solidFill>
              </a:rPr>
              <a:t> (later known as </a:t>
            </a:r>
            <a:r>
              <a:rPr lang="en-US" b="1" dirty="0" smtClean="0">
                <a:solidFill>
                  <a:srgbClr val="FF0000"/>
                </a:solidFill>
                <a:hlinkClick r:id="rId9" tooltip="Augustus"/>
              </a:rPr>
              <a:t>Augustus</a:t>
            </a:r>
            <a:r>
              <a:rPr lang="en-US" b="1" dirty="0" smtClean="0">
                <a:solidFill>
                  <a:srgbClr val="FF0000"/>
                </a:solidFill>
              </a:rPr>
              <a:t>). </a:t>
            </a:r>
          </a:p>
          <a:p>
            <a:r>
              <a:rPr lang="en-US" dirty="0" smtClean="0"/>
              <a:t>With Antony, she bore the twins </a:t>
            </a:r>
            <a:r>
              <a:rPr lang="en-US" dirty="0" smtClean="0">
                <a:hlinkClick r:id="rId10" tooltip="Cleopatra Selene II"/>
              </a:rPr>
              <a:t>Cleopatra Selene II</a:t>
            </a:r>
            <a:r>
              <a:rPr lang="en-US" dirty="0" smtClean="0"/>
              <a:t> and </a:t>
            </a:r>
            <a:r>
              <a:rPr lang="en-US" dirty="0" smtClean="0">
                <a:hlinkClick r:id="rId11" tooltip="Alexander Helios"/>
              </a:rPr>
              <a:t>Alexander Helios</a:t>
            </a:r>
            <a:r>
              <a:rPr lang="en-US" dirty="0" smtClean="0"/>
              <a:t>, and another son, </a:t>
            </a:r>
            <a:r>
              <a:rPr lang="en-US" dirty="0" smtClean="0">
                <a:hlinkClick r:id="rId12" tooltip="Ptolemy Philadelphus (Cleopatra)"/>
              </a:rPr>
              <a:t>Ptolemy </a:t>
            </a:r>
            <a:r>
              <a:rPr lang="en-US" dirty="0" err="1" smtClean="0">
                <a:hlinkClick r:id="rId12" tooltip="Ptolemy Philadelphus (Cleopatra)"/>
              </a:rPr>
              <a:t>Philadelphus</a:t>
            </a:r>
            <a:r>
              <a:rPr lang="en-US" dirty="0" smtClean="0"/>
              <a:t> (her unions with her brothers had produced no children).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After losing the </a:t>
            </a:r>
            <a:r>
              <a:rPr lang="en-US" b="1" dirty="0" smtClean="0">
                <a:solidFill>
                  <a:srgbClr val="FF0000"/>
                </a:solidFill>
                <a:hlinkClick r:id="rId13" tooltip="Battle of Actium"/>
              </a:rPr>
              <a:t>Battle of Actium</a:t>
            </a:r>
            <a:r>
              <a:rPr lang="en-US" b="1" dirty="0" smtClean="0">
                <a:solidFill>
                  <a:srgbClr val="FF0000"/>
                </a:solidFill>
              </a:rPr>
              <a:t> to Octavian's forces, Antony committed suicide. Cleopatra followed suit, </a:t>
            </a:r>
            <a:r>
              <a:rPr lang="en-US" dirty="0" smtClean="0"/>
              <a:t>according to tradition killing herself by means of an </a:t>
            </a:r>
            <a:r>
              <a:rPr lang="en-US" dirty="0" smtClean="0">
                <a:hlinkClick r:id="rId14" tooltip="Asp (reptile)"/>
              </a:rPr>
              <a:t>asp</a:t>
            </a:r>
            <a:r>
              <a:rPr lang="en-US" dirty="0" smtClean="0"/>
              <a:t> bite on August 12, 30 BC.</a:t>
            </a:r>
            <a:r>
              <a:rPr lang="en-US" baseline="30000" dirty="0" smtClean="0">
                <a:hlinkClick r:id="rId15"/>
              </a:rPr>
              <a:t>[13]</a:t>
            </a:r>
            <a:r>
              <a:rPr lang="en-US" dirty="0" smtClean="0"/>
              <a:t> She was briefly outlived by </a:t>
            </a:r>
            <a:r>
              <a:rPr lang="en-US" dirty="0" err="1" smtClean="0"/>
              <a:t>Caesarion</a:t>
            </a:r>
            <a:r>
              <a:rPr lang="en-US" dirty="0" smtClean="0"/>
              <a:t>, who was declared pharaoh by his supporters but soon killed on Octavian's orders. Egypt became the </a:t>
            </a:r>
            <a:r>
              <a:rPr lang="en-US" dirty="0" smtClean="0">
                <a:hlinkClick r:id="rId16" tooltip="Roman province"/>
              </a:rPr>
              <a:t>Roman province</a:t>
            </a:r>
            <a:r>
              <a:rPr lang="en-US" dirty="0" smtClean="0"/>
              <a:t> of </a:t>
            </a:r>
            <a:r>
              <a:rPr lang="en-US" i="1" dirty="0" err="1" smtClean="0">
                <a:hlinkClick r:id="rId17" tooltip="Egypt (Roman province)"/>
              </a:rPr>
              <a:t>Aegyptus</a:t>
            </a:r>
            <a:r>
              <a:rPr lang="en-US" dirty="0" smtClean="0"/>
              <a:t>.</a:t>
            </a:r>
          </a:p>
          <a:p>
            <a:r>
              <a:rPr lang="es-ES" dirty="0" smtClean="0">
                <a:hlinkClick r:id="rId18"/>
              </a:rPr>
              <a:t>http://www.youtube.com/watch?v=OlQIZrwTF7U</a:t>
            </a:r>
            <a:r>
              <a:rPr lang="es-ES" dirty="0" smtClean="0"/>
              <a:t> 6min </a:t>
            </a:r>
            <a:r>
              <a:rPr lang="es-ES" dirty="0" err="1" smtClean="0"/>
              <a:t>story</a:t>
            </a:r>
            <a:r>
              <a:rPr lang="es-ES" dirty="0" smtClean="0"/>
              <a:t>, </a:t>
            </a:r>
            <a:r>
              <a:rPr lang="es-ES" dirty="0" err="1" smtClean="0"/>
              <a:t>fill</a:t>
            </a:r>
            <a:r>
              <a:rPr lang="es-ES" dirty="0" smtClean="0"/>
              <a:t>-in-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blanks</a:t>
            </a:r>
            <a:endParaRPr lang="es-ES" dirty="0" smtClean="0"/>
          </a:p>
          <a:p>
            <a:endParaRPr lang="en-US" dirty="0" smtClean="0"/>
          </a:p>
          <a:p>
            <a:pPr>
              <a:buNone/>
            </a:pPr>
            <a:r>
              <a:rPr lang="es-ES" dirty="0" smtClean="0">
                <a:hlinkClick r:id="rId19"/>
              </a:rPr>
              <a:t>http://www.youtube.com/watch?v=dvmAHCieXRI</a:t>
            </a:r>
            <a:r>
              <a:rPr lang="es-ES" dirty="0" smtClean="0"/>
              <a:t> (4 min, </a:t>
            </a:r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Geographic</a:t>
            </a:r>
            <a:r>
              <a:rPr lang="es-ES" dirty="0" smtClean="0"/>
              <a:t> </a:t>
            </a:r>
            <a:r>
              <a:rPr lang="es-ES" dirty="0" err="1" smtClean="0"/>
              <a:t>biography</a:t>
            </a:r>
            <a:r>
              <a:rPr lang="es-ES" dirty="0" smtClean="0"/>
              <a:t>)</a:t>
            </a:r>
          </a:p>
          <a:p>
            <a:pPr>
              <a:buNone/>
            </a:pPr>
            <a:r>
              <a:rPr lang="es-ES" dirty="0" smtClean="0">
                <a:hlinkClick r:id="rId18"/>
              </a:rPr>
              <a:t>http://www.youtube.com/watch?v=OlQIZrwTF7U</a:t>
            </a:r>
            <a:r>
              <a:rPr lang="es-ES" dirty="0" smtClean="0"/>
              <a:t> (</a:t>
            </a:r>
            <a:r>
              <a:rPr lang="es-ES" dirty="0" err="1" smtClean="0"/>
              <a:t>fill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blank</a:t>
            </a:r>
            <a:r>
              <a:rPr lang="es-ES" dirty="0" smtClean="0"/>
              <a:t> </a:t>
            </a:r>
            <a:r>
              <a:rPr lang="es-ES" dirty="0" err="1" smtClean="0"/>
              <a:t>activitiy</a:t>
            </a:r>
            <a:r>
              <a:rPr lang="es-ES" dirty="0" smtClean="0"/>
              <a:t>, 6min)</a:t>
            </a:r>
          </a:p>
          <a:p>
            <a:pPr>
              <a:buNone/>
            </a:pPr>
            <a:r>
              <a:rPr lang="es-ES" dirty="0" smtClean="0">
                <a:hlinkClick r:id="rId20"/>
              </a:rPr>
              <a:t>http://www.youtube.com/watch?v=B_UK_m0c3Kw</a:t>
            </a:r>
            <a:r>
              <a:rPr lang="es-ES" dirty="0" smtClean="0"/>
              <a:t> (horrible </a:t>
            </a:r>
            <a:r>
              <a:rPr lang="es-ES" dirty="0" err="1" smtClean="0"/>
              <a:t>hisoties</a:t>
            </a:r>
            <a:r>
              <a:rPr lang="es-ES" dirty="0" smtClean="0"/>
              <a:t>, 5min)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20482" name="AutoShape 2" descr="data:image/jpeg;base64,/9j/4AAQSkZJRgABAQAAAQABAAD/2wCEAAkGBxQTEhUUExQWFRUXFxsXGBgYGBwcHxwdHx0YHRwXHB0fHSggGBolHBwcITIiJSotLi4uGB8zODMsNygtLisBCgoKDg0OGxAQGywkICQsLCwsLCwsLCwsLCwsLCwsLCwsLCwsLCwsLCwsLCwsLCwsLCwsLCwsLCwsLCwsLCwsLP/AABEIARQAtwMBIgACEQEDEQH/xAAcAAACAgMBAQAAAAAAAAAAAAAFBgQHAAEDAgj/xAA7EAACAgAFAgUCBAQFBAIDAAABAgMRAAQFEiExQQYTIlFhMnEHFIGRI0JSoTOxwdHwFWJy4STxU4Ky/8QAGQEAAwEBAQAAAAAAAAAAAAAAAQIDAAQF/8QAKBEAAgICAwACAgICAwEAAAAAAAECEQMhEjFBIlEycWGRE4FSsfAE/9oADAMBAAIRAxEAPwCkQMEdKS2GICjBjQo/UPvic3otFFs+EYqUYac6aQ/bATwzH6Bg1qZ9B+2OUq+ytc/zMfvhk0tOBheK3Mfvhr02PpjDBaPhf0wlwTA6lGD/AFDDtIKQ4reDNAanHfckD7/8GMBBj8VrE6kjgMCT9iv+l4fPDESqUr2wC8bad+Yj3VZIK1xfq4FfN44eBNZdowkgqWJvLcHiiOOe/TDfTJdqi0czgU+Xo2DxibBPvUGwTjmzA/OLyp7IrRHs4wT1jnIjFhzxzxX7ffHQR0KFfthQkLNMf71he1uImOu69x/z/l4Pzz88i8CNQm7dO2JSZSKKs8XqfLKkckqL9+QAMOmt5fbpiCuoqvk1/t/fCzrcfnZuGAXw3mNXPA6fbnD54h2RZQWNxVa6d6HP3xm9D18qK21NduXjX2vj9TiBpGVJ5wR1tSEQHrtF/c8nG9EXpgXorQ46FF0w5ZPgYWNHTphtyicYMRJkpBjMe0GMxVED5HQYYPDsdsMAUw0+FlBYffGyPRWKLe8PJ6BiVrhpDjlog4GN+IX9BxDwf0RcqtyH74b9PTjCxpyW1/OHDJpgDM65w1GftikdezpTNiReqMGH6YuvVzUR+2KF8Qtc7ffFMatk5aiX/pGYXNZdWjpywDDmuO4PsQcD/EWiSMfzmTW50AXMQ93UfS6juwH7j7YqjwV4qfKOBu9JN/Y/b2xcemeJosy6lG8uXoGBoH4I/wBMFLjpiS3tAzSPFoPB9LdCp4P2IPN4b8lqat3H74EeIdFyuZIOaU5efp58Rq//AC4r9wawoa54b1DKAywN+agHIZPqA9yoPI+R+2MotfiC4vstUzpVlhgbm9XQdxikm/EKXaQTz9sDH8YTOaFknihg1N+GqC9Llzmsot9z7YTtW8UEvsiUyStwqLz+vwPnEfSfCWdmCyZyX8tCeRZtz7BV/wDvDPllymUBWKPYvBaSQ3I5977D4/theFdjcv8AiR/B/h54mebMczvd30HA4HahiXro85glmhx9xwST9hxiLnvFauVjiDMzGgBZJPbBxMoY4rcAORyOu34vuffE5NseCrZW/ibmShjposPTHPWfVKfvgppUFAY16LUNGjpyMNmWHGFzSEwzZccYeBDIdlGMx6GN4sRPj5bwx+G91isL+XbnDhoUwWsbK9FMa9LF0XPsgF9McPEOvKQRiJl9QVhQwH1bLWbxGvsp+iXpGorfOHDJagpGK7y8QHQ47wZhweDjKNmbHbxJqNqkMe1ppjtjQsBZ5JJPZQASTiicxmCzszVfx0w8ahLC8c4mDHMNs/LS8hUBrcD3J4r9e2FrO+H5IJhDmFaOQqGAAv0m+efqBrti0IpKyMm3LiBpns3QFnoO2DuV1d4BuU3RHF/3xy8QeG3ykiqzCRWRG8xAdu5l3bN3QsBiJElna3Q8YaVM0LVlkp4/XNwCKXhuga/7HBzwfqGZjJET7gB9J6ftio/CssUeYQyqGHqVg3088Aj+4/XFoeHs4sGYi/pPBB9uR/tiGRcHopj+cWKH4haSHklzEarGQQZYgKpiaLKPa6P64zJ6e6NFbpI4gRegqMHlUFfUwHUnuawb/E9lEzsnQr29z3wPyjBY1/qJJvGeR8TLGrHvT9Vjy0e+ZjJKR9TGyOPnCnL52flc5dLQWTI3C8dge5+Bha1zPFmWMlvUSDVWK9r681i0PBJOXykMUhBYA336kkC+/BwKdWzaTpFOQ6zKHSWORo2U2GXsfb547YszUPH9w5QCEyy5hTYUgUQ2zi+pLA0MV148yscWdmTLm04cgdEZuSv2B/zwRziPmMtlpoIxGMtEysQ91sZSHuh6izHj3xVxTSJqTthQTiZg69G9+oPcEdiDxhl0+HgYR8vkvIjyeaXMCU5kv50V8o27mx26g37/ABh6yWcXEJw4s6ceTmhp0uPDBCML+l5lTg/BIMNAjkJC4zGgwxmLET5HyWXJIw3abpxYcYEZaMWKxYfhSAEcjEsk9nVGCSOWk6WynkYj+JbVDXXFhxZZawta/kgxr5wvICRXmUlYmjhsyOWf+GF2gOaZ3DMEH9VDrXWiRiRlPD4sGsNWnZPYKwXP6NxoQ9Y8PGCMPNmAySuEXdC6MovcOGJ2i+3scDtY1t9QzDRmYyRZeP8AgVGAWcBRfuf1Pa8M3ibSsuIHXy0E/wBQk2FnNWWJYyCrO3nihfBws6Z4dzBkGYhky44st5iIEJG2mHAU96qj1w6lp0+ydPkm/AnqWRy7aGLDw5mOQsbViJW7qSOPpaxfSvvhP0rL7mLMPQCELexbv+wOCniPUJZpTl3OzyRskRSSryDgyG+l8cfGNaHUKyOyeYPSNnezfI/bBlLQYQ98HX8RPAuXTIx5nKpFaKoZoht3bqAYrZB5Ne498L+bjaCZY3JJRIg1cm9ov798G87kjmp4snluYYlV52ugu7muCQ7VYHt8Vjpq2leZmJD5oaWNgZIb2uY64aP/APIAp5A5Fd8LN2bHoYfFXgnzsoZFh3SbQaEpvaPb07S1dv74rODMBlVlB7gX1/X5w+azrEMOQjkTNTRiSwL8zcw5ugR047YXPDGjCclEJaQEvt5NCxW5hwvHHXAnVKkHG3u2GPCngOHO5NszsDSkkRF3dVtTRIVa4NdTf2wt6h4gkGXnXascsLmOk+kC6tbs0OmCelazDDl5sucxJDJlw25oXd1cdKQrantfSsDPDGjJmElrdsmXaL69/V+/OHbVdCRu3sORaLl10ElswwlkUylAwG+Q9Ae7/qTgV+HnjD8sJMvJEsgeMqASADW7jpVEHv1rEHRc3m5o304x754Qywcjgqw3Lz1G26wHznh+WHMlMwhQKnmAyhl4quim/qJ6H+XD2IkdtG08yShIow7WWoMBQXrtsgH7XfHAw0aLGJgShPpNMCCCD83jjldBy8MEc0WY/iBdwQSRt6yeCoA3KNpvkgjkdsMegxqqsVULu5O0AC/sOB9sRyMvjTCOm5Jh1OCU0zIMBp9UKHHbL5szGqxomkSF11vY4zBWHSRt6Y3ihOz500mWyMOel6nswq6TlQDhmy+mbhiM65HQk1EbNP13cv2xEz2pAmzxzgfl4PLU4B6xOzMKwWkxE6HnI6otgcYYcrIGGKn0t2DizizdIf8Ah9eawjjQ12Vp471u806LRQJtP6G2/QkV+mAA1d0ygRHppH3yGgD/AEhb6FeSf0+Mdta02RnmYkcsRfPpReLavpB4q+t/OBmSyXmWgsuzRRxbSK3M1Ux+19O+LwimiEpNNhEStlwa2Sbzta+e3BU/fm8HtF1wZZleh61I3EXt4+qqPIvAjx64jzLJtA8kiIDdZ9CqvPpFXRb9RggmirNkslNVSZjMtDQJ6BlUUOQK6398NLEmLHM0qGTwfqLw5qR5W3rLtR6V7DDdtJsUSR1rjntiL4v/AImZnaqtkKEMOoVQKPUG+bw5/iBpEOT05hDGqrGb6KT7AluDe4r1vrgd+FmTXPZWXzn3OhCKdq+gFbFf74zx7SBHI0mxJ1jWI3hiy8se5kck7RyUPG1SBXHv164LZ3RJ0jCygQZY1Uccykf+U20hj79xzWJ+o+HFymq5YqDIqIrUQACdz2OpF0L4w1/iPnYGy5BiKzqN0bbR6ffnoRXbC8EvRlNvwrHRsw2RL5oxIYZCIh6PpFHopoWw55v6fvhy03OwxZN86qbImfcsaj6ASFCgHv39rPtiV+JuQV9IjnKBX/guwC1ywo2L9zhG/EPLy5UZSGyuXeCL+Y7SwC+Yavkgtf6DDPHYI5KA+rattmGZh4d2IILE2W6g1RPWuuIfi3XczNOwnO1wgShx6SAwH7HucMMvljTEbYC2W1FWJoco3WzfqWwB2HTADxznRPmDKIxGV/hsNwJJW+SK9PH+WCo1QHK7Dv4eZdZo2/qRhf2I/wB7xZGTywArFXfhYzLmnr6GQ39/SR/z5xb+VTnHNm1M6ccvgcn0kN2xI0/SNhvBCEjE2NxhoE5M9xChjePQxmKkT5hykbX3w46SzAC7xCyGV5w46XlRQxzOds9BwpAPUSwGB+U2seRhx1XKrtwAyWl2xOC5aJqOyJmFUcgYnZLWCFCjqaA7cngDnE6XR6Uk1wL61/fthf1eGGNpIM4ksDhd0ciNuvglKHCsjdzfYdO7wXIXI+IB8Q6oweaFy0btcboeOhBpq4IsCscdOybJ/EUV3iIoKsgrlg310p4++IcuqzTnczBpkQojFVNoQykdOX5+pulYMRNFFk/Ldg0pcq0fO8n0bZI/TzYY9a4U8882apfEgql+QvGWcl4h5khfmRVs7yDuBNckA8jFj/h9mz5mnQSAokBmzDWjLy26utXVdfjCDlMtIZCBO0aXTyFXGzt6wBY9v1way+otp1rvizANqjA3x3oEWAbI5wXJ+C8F6Wb+IMsmqJHlsmwKby8zbgPSBQFHrZLGv+0e+N/hblZNPfM5fMSwlBTqwIDX33dz6a9wK+cLWheKI1yOZUrtmlQPEV6VZ9F8ba/yPxhIzetsGD2Sb73u47Ag/P8AYY0ZNyBKNRLz/EbIZaWDzXcRva7ZV2hhVkAE+qj0oX1wj+Mdapso7ZlhC0ZMkd3VfybqY7modjxeHPI+E1zeSgaRiS0Suos0N6qTd3Z5qz7DCJD4BV4JppSWSB3YKrAAom4kWvIdttX23DjBlFtghJIe/Hkkc+hzMhBXy0da6D1IwH6AgVik/wAR80WzhUPYWKACiSP8COyO3frjufEyGJsuTMkVemPe3HJpaJ7cc/8AbgZpmsT5Vmng2gMvlsjU+4baJK9QDX6Y1sPEl6Nnv/i5pGu5IApJPdCpXivgck/viFmssHzEkpG2NjYuu6i+LPvgcuotRBIG5rIHybr4A9sbGVM3m1IB5Y3KjGi/NHZ2JHWutDBSb0bXY/eBowvMfIP83+mLKjJC4oDwp4ifKTK3Lx/zR3wR7jsD3xfum6hHNEkiG1dQw/XHLmg07OnHNONIG5nVXDVgroecZuuNy5JGxHy58o+ww0XoEhtJ4xmAUusgL1xrDWTUSuMjHzhoyPAwAyic4PQGqxxJ7PSyrR41aTjHDSB3xw1eXnHqHMiOIsSAa4v3rgAdz8YdkYkXxlnvRtMTyRrZlKk0ooUW28gc8WKsYTNR1HMZxnTLyyzZXLBvKWQLvEZpburZieAOvQe+J2dnmk85YcxMC0TfmlcBKSwNo6FgxP0gXQPXAXS9PfeUYrSbZLQ7rNWpJB4IHNcV1IvHbCKhC2ccnznSJTubRZSxoFn4sxpwWshbF8DcRwWusRs7npczMJ/KkZowixHyxzEgYBpCvWXbt5A5rtjhrb7wzqKOYY7NysKRDVxve2RWO4MCLBQYJ5LUJowHg3qXuNXVLBG31qvsR3rsRjK0v+wOm/10F/w+8Rywh9sJky7BzPYBBCgktbcHbdlR1v7YFeJMhBFGJFIneaV6KvwEF2Ai1t6iifnj2I6j4qjmigy65aNMvCLZRZIauG5AJBvmwe/3xOMORzYy6oFyU28+ZLXpAH9JsDkfGGTpitWr7N6V4OVVyyZm03PtJRuodSyesqV447dzXvgf+K2lQxS5f8tHtDK60vO4rIy2Pmhhl0+dcuqQq/5hIsxGUkNEsv8AE7bh9O5QORVYDeNYTnJMrEgKSPPKq71ZRTuhDdWNbt3c9MCHVmmndFx+A5AcnBscSIsSKHFi6sEUelVWEHWcxmU0zMBRzM2yIhl6M7M3IoghFN374PeAJvyOTOXaSOdoWdiYmJoEsaNrwQQeMKvj7xHFMuRgTzFTzVfMAAsAtilPwST+3Q9MUu1olx+yucz4XeJwM3J5bMiyABgzEPu5r3Fcg0eR74I5vwimUhimklWSVmYrGpBACHgMDe6+46dRh98T5jK5ppGLwtM27YN1IgjtYk80LwzMfoujZ9sAcj4cJcZadstDK8ZkjzBLvvO8dtyiOiCpsUR0vCyTXo8WvoUs1ocJDyMW30xKqnpDcG6U2IgCdxHTivbAfNacUbbZNH6irLuB+lgGAYAjpxhmyGTliSXMRGWYwSOkhCARFWDK0m4k+aNx+kr061iNJ5kiRSSRtyGR3qRiab0O7sSoo+kBaGNuuxtWDYcpBHl2dyrs4KbAQZI2AJD7bHoY7fUL/mBGGn8NtXPm+SbVHACDdaqwFHqSRuP6Xgd4Q1KOCU+YIyrinMosKAd24GjyG7bTxfHTAjOQtu/MwxssW8LvFKPMJYgqARQIFj7YzXKNGvg7R9BwZRhjlmtLLdcefAevDN5ZSxPnIFWUEV6q6/Y+4464ZSMc6VFHMTsxoZrvjMNeZXjpjMFthTKwyqYJoeMRIIqPOO870McMD0soJ1KS2xy1D1RgIwRgCS73tUX/ACqPqax9V0Mcp3LvtW7+BZ/ywEzE8LRFdkzljQcsQijklR78XXB+5x14o27OPLOo0QZhNnJJcy84eWqCAMS1AUu1f5aPvwTzwcFdShZcqscZ3SzsBtAAbc/YdB0B/fE7wdoBd/Ljfe1WaUlE55BkIHmX/Y9LHOPXj7Isk0i7WkjgR3elRgCfQhIZlJXdzuXkfph5vlkUfolBKMG72J+naykO6OSBJLkQ7yOVCNbKin6dzUW99tYZfFeqwSsmaSP8szXRWlUg3uOyrbdY5+CMLWmZIr5Ei7hKQ5ZgyMpToAALYSfVYPbafnECbMvmJlViSqnaq9KA4/0xRq2JF0t/6DOWnadgIYy5rbdbQR8nqcOGleC5yVdmhWv5dpf9CbH9sHfDGjLGi8Ace2GzLxVgaKb7Yi+JtJzMaq0UKSDoVhTbXs20sd3t+gxG8PaJnMxmY5XR8ukZLb2VbuiOFK1fzXzi04YxiUEwyghHMprxN4RzkTn8vvmjYEk7vUD3478e2A2U0TUS9rFKtUTucrYW6HYMbJOL3kixElXjGaoyplK6lrEg3Q5iPYzbrLqATuu/V9LAH3wGi03MjcwG5E2Q+YWNIpJ9A4Nbrrj598Wl4v0gTJTAYqad5cnJ5bE+XuujyPhvmv8AU4WOugzX2FtUzWbhiTJIaR1eTZEbEgNsd3ewFvnsMLsGcBZ0MWwuoVF3uoQryGKj/FY8iiOpw6aNk8s84zM//wAiEL6UJJpuAFIqyO4v2wC8S6lGc8MxAkcKIyKFiYwluzepeQT6gWFcVhozT/Yk4NfoB5mRWJPYiv37VhpzHihczl4ctJC0pgBJG4DcViKRszcEUNvCm/SeDeFbUCBLII1QKJGoI5kUD/tc8uvyeuGXwP4gXKtNGEd2zK7E8tQxLjdsbYVO7kkV7McMtCtX2F/wX1IR5p4pGppU2gE2dyG9vwa3fti7Lx8xafq0mXzi5gpW2XzCnQE9WUf08H9MfSGnags0UcyWFkUOAeoBF0fnE8ndmj1R3zb0uMxE1OWlxvEJPZeEdCWq44Z9qXEuY1gLqs/prHLA78gPyWZYO+yMyMVK+yqG4LOf5RVj3vpgX4km86SGHznmlsAKgAVL7JQ9VIOA3z0wVitYaUhg/qcdLYgBEv8Ap6sSOgB98Q8npUZm8782kcnksyeUfU31qY1Uf4SkCrYg0947sdI8/JtjVpOZaB8muXlEiMi16AAS4HJonkt7dKwo+PwXmkWTczIiqzNAWKgvZkDKQE5Nc3d13x1mnCxLGIhEFcUytTUf5a6VffA3VldpWDqHaZFSMSb7PqApW3BEoEep+BieJPnZTLXEi+Hs2sEzSRliYbdVYArYqm4a7Iu6+Mb8Jae+Zmadx9Ts5I7kkk1+pxrPZGKGKVYgwbYpbf1uhe2iVMe7dTCwa64cfw9hC5SM+4v9ycWk9MnCKbX9jvpse1ABgvl1wiZ3x1lcu2wsXYdQnNfF9MFdE8b5Wc0sgVv6X4P+xxop9jSa6HJXrEmJsDUzIOPay4opE3EmynEHMtj2+bAHOBWpa5BGLklRP/IgYDdmiqOOoCxipvxBg4JHY4sf/rsE1+VIr11o4VPEiBwR74RaZVq4ld+HJgfNjZtqlCw69R0Ar59/nHLNZZlhEv8AUQSWWiCLrYSB6aIuj7fGO+l5J1zgRAWPPA5NUcFX1Jjll/MRmbLebTP6Q4IH+CjHlUtVNge4vkjFo9ujlktK/AZq85kcN5gkd4kaQ+YzndQB3EooVunpFgVVnEjTJmiCyqxBjYOG9iKIrnriPLlWAi3MeYUolgwAbcRQAG0UKo3RvHTLxUu27B5IbpXxxz3wkh4o961qEu2pIQpd0mRieVUqwC7Qa9QINkAnbffFzfhtnN+nxevdt3IPdQDwp46gf2rFOeKJpJI4iySFFjpXYA2QdpKtdtGNoF80VrFmfhPnw+SqlUo+0hQAD6VAb5Y1ye5vGyv42LjXyobdblpP2xvA3xJPSYzHG+zuhHQMzJoYV9Zl64Zc81A4UNVG4kXXBJNX0GI4lbOjLqJ7YVGUA9AA33/OxIpFNem+hP8A3fGIUulb43mjzG0pKiME5HqR3skexUUOfmsSYTaFmtoRRHFF+q0D1JYgDp0LdMTPD+gtnGeSSXYCZNiLQEswX6T7kL3/APd98UzzJSRHymZicbmi9SMtsTY45Fcjng4YNY8NrnYi1FJCqmIng81ywI4Xb+vPvhH03UWkjAKnklaJG09Fs/b/AEw56Lq8nmor7SgXazCyRS0Opq+nbEuDTso52qK/ijYGZCn+GDG7LZF2QFJJ4HpNdLA+MNOTy7DJ5dNxVGQF9vUirq+wOFrxbNNl5phHIVTMcsqHggEgXXBPXke5+cWO+hrmMvHHbLtVaKGjwK/bFX4zQ9X0J2b1rJwDyxErEdfSD/fC7mGhlYmMeWT0B6f+sHF8Lx5eWUZtJXjZWCSou7aTdMwHPB9se9F8JwTK+6ZlIB8vy43Y7jXLegHaB/KSTycWjFV2RnJ3TQ1/hpnZQrwzNdUUs2QO4+2LBbhbxXPhjTpo5EL7rRtllWXcpHBG4Akf5f3L74izBjyzMBzXGJSWy0ekVr+I2uTtKsUDFUA9RQ0b9iRzxhIyuWjZ92YmNXz1J/esNer5GUbYFKB5EEkjudoG7ooY/V8gYD+IfDuby7BHlZ1KAxmInaSR9IA44PUDnpisY6IzkrsIf9GyrAPkpWWQC73f2OMi1B3BWShIvBHY/I+MKskU+TnCyCmIBIHNg/5kYY9LUyEuVZf/ACFYSSHhK+gX5/l5iZ+Qyxekg0QT3BvrjvreWTL5ZNkkiMyo5jYEiTcpt1celep9J5684jEMXzW0NwqiwLrn/wC+O9Y5ZPLrJPteVJYkAkoFo/MNLcaHbSyge/Fp1PGGh6LOq/smS2RChk8zbBH0m81V4b0rwPKIDC4zdHvjzlm2HaQzUOD0+9jvY/bHSPLyHdmAG2vZtgN2wWF3UANwUCyPa8eMvMLEYYkdBweB2N4lLbY0dJBXPaii5WOGSORI/JlG/wArcWXfuWONmPoXfQLDpXTk2S/BnM+idPlG/sR+3GNZjUxFHl4c2jjLpCGbepJlI8x1MTAcIzMt+ofSQeMCPwnnVZZATTMlAe/Q/wBvn3wZ/gCH5lgeKcxxWNYGeJp7ON44zvitE3UjwcJuaAaZQxIW/UR12/zV+l4cNU6HCVKobMLZpRZP2HJ+4wMCDnfxC2uOrGNlYpEWIRaPpSiN+3saVjx3fAWR3XzELtFC6+fGgAWm4RiCSCQqdQCCd3HU4ZdUyilzHauFTllBrk2FNmwNlcVdvgZ/0ubUcwvl7fNcnyi4tVjQG2YV9LH4/mHtjtgefM3lpMlAvlSFjEqh0lEbMP4m1lRwL2PW70np6eeuHv8AD/TldRmNitl2aUjdZarpDzx0BHA74TfDGswQZPMRtEk8r+Ys6M3rLANdAC2jIuiKo17YM6Pqkmm5B9rtIMs7bYpSo53DcB5dsoFs3qsG+CMMo29E23X8Cl+JMMv5lJWiC2p8qJltQm5qFH73X+2LC8Jy7oY2scopH7DFe+K0fOLJm58wWzCqN0SKvloOSiK2/d06+ngk3hi/D7M3lYef5Sv7EisLkTjFFsMlKTX/ALRYccKt1AOJMUSL0UD7DEHKyYmk8Y0ZDyiQs2d7WR9PTHHXT/CAPxjrH6jQ6Xjz4iX+H0ojAW9h6pGZHLpJEEdQwqufb2wD1LwBC/8AhvJGLJ2q7Ac/ANDBnw++5Of1wX3AYdPQklsStM8EwZe2272PVm9R/vgZ4iZVsChhy1TN0DXbFWeK9Rtmo9sI3bKJUhMOrPBmmkjY8EWLIDAdj8Ytf8PfBK5xGzOZhRQz8Rqx2lgTbbLIU9Bx1r5N0xnlpu1kc1j6T/CaNm0xLrZ5rEDqSARQJ+4/sMV4o5HJ7BPjDw/tCxwR2Qjt/L0WrUjgmh7XitonLARwAPJXprm/ivnoMW3n81EmqhR5m8EAmiwpkthu56AdMVdlZmyWeeVYdvkS2N/Cvxv2Lx9RjNj24J4xHjsopaB3ijxCHWJZIpElSCOOSORaUlQSNqgWoO4EWf05sxPw+lCZpCTW4OoHvwCP8j+wx48Va8ucdiyKkpk6qAFCjd1I+p2Yi25+njrgVE7xGEjsd4+9ix9rX++LTjcaJwk+SbLE12a2xmImcfc+NY4D1Uhk1WTjCYs4XMo7chWBo96PT5w16lLYOFPKw78yF5NmuOvPHHufb5wMNGz6DE+ckKyOjDeSWYnpZI547BQSPsuJ+g6ikK5ueEl5FhVI5FJAFgXuv5YCvdMa1LSlg3QgneNxcEjheiKwHG747UPfCk+o/l1MLKrQyTbt1m0G4bunXHZHs86e1ZK8R6Gv8LbQISi46s9g89yaPP6Y7ZuXOvB6vJkM8ZuVNodlUKCHugQCR6quyecFmzUErxwpIZERAeGsK7H3rm659rHtiX4S0tXzcMT8ipEZR9t1A/8AktXiqfpER1yOalhaRYQQh8l3AF2QtbvV9qNfvho8ASEQGMgAxvRAN/UFN2Ce+HTSvDqnzcuJNiyRRzSIKapEuNl3A12U/thV0eArPmkW/S6At6dp+oiqom0rmu2EybiVw6mPGTzGCSsWFDADJtxglDm1FAEYhFnXJATWM3m4JbjjDwjhhzur+oV1r2rC9rnimaVkWID/ALrsk/AA74f0zkbNtZ1Hbr/rjhmY4Izasm/vVXhkCn9HLwsHEG51KksTRFcduMEM3maGOH5sV1wK1DMcXeM2aK3sGeI9T2qQDisdVzwDAtyCcMmuZksxGEHWJt0hHZeMNjVsTPOlo0AZplVALYhVBIHfuTwPucfSvhvUsnlMpB6miJG0ofUzSEAeXS2GckelR16jFE+Csu6FMxGhmPnbDEELGhGx3cAkdTVdCt4n+IvESMQY0dpgySSM0eymV2ZiQC1kswFnt2HTF2vo4vRiyHjnMrmmM6xAPLKwLyAFOGOxgm4j0jaOALwqeLvEkr5icSsjB2D7UO9ATGg2qeL9AVSR3B63gRqGfac2EbeX9BoKAK+naBRaq5voOmOC5Nix3jbYIpVoCiBYAFAXzx84HGKGtnrIZQylnZgLDHnuQR6R8gG+etY6RDdmI/bcBR+OSAPvf747yZ7ZCVU7ZFcMtfIFmv3GPOiQlnDX0YHsSTzuPvXHX7e+Fl02NDbQ1x+p8ZjenLbYzHnyez2ILQc1XocL3h6QjNK46qwYfobrDF4hNA4B+F47kJ+cCDqDYuRXJIMa2zTTu/IeZ7oIaKAepgfhlX9jzxgDDkUd038qWr9Nyk/bFl6cio/T+JLthVugjQ7zI9/1VY/XAvW9Filc/ki7JCr77X0xna78t3JJ5H2x242pxTR5mRcJtMS18MSuMqcmDHI8TtIw7rd7iDS/HztHtgZlfEecyrwS7SyxOxj80MS1Ehl3cblDEj4Jxc/h/wA3fAybAjQFZVUBae3K7OLFBj046deMKGr5eKSB0idpBFmh6nBtPNlBZR8WhN98W8I9maJ4tz0mZhnWGIRtHIHgAa9iguJXKodoY8I3c326L/ijW5vz6ZuSAwowC7QCRtIQH17RuNbSfbisWQ8cK511XcScqsUdDj/BkILdNwIJAroQcUt4pmSQRn1B9i7iSx3VtQKL4BFE3xxx7YDWqCnTstbKSgjg8HpjxmNGjJ3sGb39TCvtRwleGteMbeTIfp+knuvb9sWNp+aVwKIo456o7lL1HDIZDJuCu0j2KuQR9xeI2p6TlVBp5B95P9sE5PD2WlILp36glT/bGpPC+WjNoG//AGYn/PD1rwp/n36LOW04E+iSXaP6iDfxVY66rPsQKOuC2ZZYx7YUNc1hf2wBG29sBeIZhGhY/VhEY2bOCmv58yv8DpgVi8I0jiyytlz/AIL5cRQvP3pluqokBup60gu+nrA98eoJEEU+ao75HdCQOBHHt/SzIWH6fGB2X11ocnHCxBIgWcBQVsCIgqxPUgKL7EKK7DA3L+KYf+mvDIdso8w0bJd2LldoqkUbufm/1C2K9BKHQtq5KImvNLORYANJMwN+26h+mFbMTDLyM7gsrNItqQSN24Ejn78GuMSs/wCMVkCSANG6RUqgAoWoRkMCeFK7yarnnvhXeF5fWat5COOl8duw5wTVo9wRh2dh/MCQD14PH64MaAm0OPkEH4xG0HT3aTYF3N6v/wCbB/ev3wVyJXZtCbWXgncTu6kGj0NHt7Yll/FlsH5oNaJHZxvEvw9FzjWPOm9nrw0jv4nPBxA8IpVtiR4pfrjv4Qfy0MnlmUryEBqz/wA7YeP4USm6lf0gp4gsK6TMsQsFJQd1BQTtHQFmse/AvvgZpni4vlIcnAVUyylGqg7KWHqIrn0Hk2TxzWO7Stm0zGedPLy0dJFlnUM3l0FZkB9N2TRINfthez8OVzc6RwGWGIKiws7UkchJMgNjlarnrffHfhgoppM8rNNyabRZo19EzOYYq0aQKkYNXu5Y8n+VaUcdyMBNJ0wxwQiR41kzssDbWA+gLIeL6mueBx1u8IGcSWJZkjaF/J+t/NdmlLgAEWa4o8exPXHozaikqBo7lyirJ63WwtUoAY89RwL5xWWtfRJb2iw9IzaT6tmjW1IEaRSLtgqCMLV7aAs+/q5OK71vT98ZdTtKb15PFLyqm6r0lqom6Arvgjo+Tzn5198AQiEvODIA3lnncNo+o7aA2n6v2B5jXkdmjMVxSAsvNupPS24ANhLoGwtcWaV9DLsna3opeBJkHqQc11I/9f74jaD4leLgm1w6+FxuhjJ5tFv9sAPFvg4oTNApKHllHb5HxiWnpnXVbQy6V4wQjk43qXi1aNHFaZaA9zX2xLCAf++cLVD3YR1bXXk6XWF7OOSOcT2IxAzZw0RJADNdcc40LEAdSQB9ziTn1rBn8O9FbN5+GNRu2nzWF9k5/wA6H646E9HHLss1sl5OWzJm22fKitiKKqu5yK7DeDXXjCvmfD8JjykHlfxnYu77juYbQeb6Dg/vh88dxkwq4tVYua5NM6j9QdgFDjsMeNS04Q55JlpkjWVe1g+SdvBPIO09BwRXxgRWgN7K1zuiRQySinIjkKjbSudqKQR1Atj88YkeHY0VkbiP1tGDtZ/U0a+qt45LXXND2IFYYGYflHfpLJmBukUguCYg24AAbTQqh/rjtltHQR+UVficNYB2uYRIjqSKKFlKcgmr7YahbA+S0EwKWbcs0U1AdmKNtZAaoMpVHo9QxxP8V5yKeZXiBHoAYbQKa7I4+oAk84k5jVx50U0GZgYyK7urb2WMkAkPzfmbvSCf7DELUNFliG5yjAuwLJ0uzXHax6gPYjHNnetHX/8AKvlsI+G4sbxM8OxcYzHlzez1m6AHiSy1Dkk1XXDLlNAaLLKwmRLNb2Yqo4B5NCiORXuML+bzzTs4gjA8rlyyixXHJ6+3A9/jHDNeJmGVbL7JnaZREg/MF9nNiowo3ccfN47IQ6TOHLlb3E5y6rK3KSelE2U3ICjdQ44I5+/TqRjjkPEEpy8mXMMMsMnB9IDLX8yk/wCfY88Y563kohlsukMheWTlo6AK0VC7hya6kHubP3hZ/wAzy444hvc8UAbLMaAojvX9xiyS8IuVrYc0vUY4YXyr5cMksJ+plLRliRZocPxY5J6dLwOyeWX1MmYJlNAOxJ78jpZ7f+uuO+o6HL+Wj8ohi7Kkjm0AfhdjM1KSGvgWeAemB+vZXyYo9vAVQLF0TtUkghRxuJ64PF/YOSXg/wCSygyxLvm0zednXy0SOgAKJG9iSVF9SaPAAxWmcTNEhp0VQ0hjVljjUEgeUxG1eRa9elhu94L5XMvDB+Y2NTG/MrbZAosSOasL8duMRdOyWY/OxLOh9cySeWQwFMSxbaR9yT0sn3xaMu2yTjTSsszRsoI1VK4UAD9Bg55YIrGjlaOJHk4lR0WVd4w8NGFjLGLjPUD+U/7YUHfF+SwggggEHrhN1zwLG7BoTsPcdv09sajWVuemNZXTZJ3CopJ/51w/5T8PRY8ySx7AYb9L0WKBdsage57n7nBQGVfqHgNVRS5JaiTXAxH/AA/054cy7DdQZFO1tpKnd6d38t1+wxbWp6dvX5qsV3mHOWndtookA2Dyo7g3xzY6dzguTSEcE9nbxLr/AOZbaAxEDCSV1P8ADUkkU/cCwK9u/wAGcvqUeemBR4vMigeaRmIA9Vgwjg+93z2wseAM1lpJM6jKNkil1iUmnIJIVwb3qCwIHuCfbAnJeHZ4NkkmXSJInZvNY00gDEUoJ9bDgbaHa8PzSIcGwjp+pbGzNCR44nWRjGu4KwXajWDRHDA/36YIIqiWNJcw2UPklmlEiSKSRQRCthTQW755PviHHp0QXzfzoSKYKuYgQU7ot1fYOTxVd7xwZljDOH3BiFVyv0pVAFgepocnnr7YWWS+ho4vGCfD06ZZWcK0s6yk01BCm30SCwWDbvVfsK74PeIcwgzEccWbDRyW7yOrMFcj6TRsA9L7cYieLdbdpxJKhAZVRksAheq9BShupHuD0x4zOobUjWQKYj6gFWiva+vroD9jXtS8vtXZRRrp1Q9eE23RqxFEreMxI0GOPaXgkLr9Khlokdbodx0oexPSsax5k8cuWj0P8ikIMccgMjEvlnZkYWK9FduOhP8AkeuB+seGvKzPlRzrN5m3ynXexFgseAL3emgK/mF1yRZfjjSlky+ad3JkSMlQxulWqC1V2wLFiLxWCaaqNIspIaOMGFoyWWQlxufcwtaXjgD6ax6cGmmebK9E3LiXLZpWz8SsjRiWN243LfpcbTV9iK4B6DGs1qr5rMZd8vlfLbdsHlswWTilFte3jiuh6Ymrk8ouYhX8xJm0DrZCkqqBQzKK5u7FD2PTrgvBmsyMq3lJCMpFNujUn+LtUkhgGANUACevB4POClHbA3LSBGv6oI4vy2ciky80QMkYYFmYk+hFBJSNBXUVwCO5GM8RarLNkw+cR3eTy/ImDKECkncNqcc7TwwH08YK6vp3mxR6gJBK6yKRGButCXJcnk7dwoDpwb5wHz+cyrRSrPl4490wfzFG2SiD6Ujv/DBB/fpeDGqS9BK7b8JXjHQljyrGOV5EiCDeAgiYsotV53lhXJ6e+Jf4YRyT5o5h97LFEIwzEHnaq1YAFUDXHArALIZmIrlmWPdHBfnRCz5tdd4J9Ir1Djp8jFkfh1l9scj+SIRMwljUHgoRQIFkjm7++MlSr+RruS/Q27cezHjRONhsEc5vHji0eJt48MBjUazgseOm3GDGVjGOGZ6HCRnMszkhmUeYTRagqUbJv5oXV9MOud+nbRO47eK/14A++A2ZzsaGEsQ3lndIrVQVrDWo78g9+CMSn2GyrNN0sRzPFEjOHYIaPIYN6SjA8BuB6uOf1x7zebzkhGWhSXcoKbHlDcHkubYBeBtHb1VdkDBHMSpFPIYSgAcqEcBzsPPB+hvbntzhT8Q7P4ke65d6tu4VWU2doQCgQxJu+bGHhTeyc7S0Tdd00pHHYbc6CQsI7pTt9TEPYqyaIF2PcY7aXl1PmwZgy0F3o8RAUMoJG5TwwKc+4Bxyj1WWfbFsdZ/IMe4WgdAp27yKJG0frtXHfR9OlfMRCmykU4IBNOvmBSGZVChUFfHHIs4Kj8a9By+X8EzXOdKy5aOQEWwZEADF2ZRJLIeDZUqqjpVmrrAb/qUc6wq0b1l4yk6rIBuHquVaHY0SeRQGJ4yh/JzxHNM6RzgLEb2uAQSVPRb559/nG9fyKzyRy5LJPHlWIhVLNPJwDQDWTyPuR3rGUVtPtBbap/YweHNVzcOSSNhJEHYvFMFsOD9SCuQON3a67gYzAbT9RlCRZXMGcQ5a7EX+KhYGhT9Bz0rocZiU4b0Uxy18kMPiDV84wETQ/l1syNusswqgAgIIHHf/ANHgdBeRI5UClncnyljYKT1oFxTqO4vuMEtV1FZFM/qkQRb2U2NwBHBZaYE2Oenq9+utQ1FIykyoQTEKiKptXmybYl3IC8MVFkexrCphaAiq7rK8eWU1IQCkYIBsAg9VrvXQbsDs0kvmxQKNk0h8slhXL/w6I2+ni8Mum6hNnUjieTcZZt56qKBtgTdcCMngd8BNVjvUYI2azuUbu3c3YPPWv74ZdgfQA1TRjFnDCp5QMHMZ23z1NdrNc/GOcWkfwpZaLBXreRYJ446Ed7/XDjqsB/MZ2V94YDywxPv6qcHkgqOOOoGBvhaQSZTORbUFOrX14oDvYA473yeBh+QnEH6NpLTZfzoQRKpKsEJB2gAWf5TZNULJvp7Nv4a6dmvO86XeIghVd983XQe3fHL8M8sT5+0k+oR83YYg2RVcNwKBBNUb6Yd/DExOXUUfSSnPXgkYN2wxVKgwTjyTjDjBgjHoMcbXGgMZeCY63jxePJON7qHOBYKAmvy20acAWWLEihQ6EH3F4453TvNCtIxdmVyePLCkA9OQNoWhVfyj7YEZyR8xLuQ7SkhIv/tAN9qFdq/fDNpKr6y4Dfw91yAbSxNkgfcAYi3bC9FceM85MIw0QZhHEquUQgBVJ2kkfUNoB3HjpivchscHcx89pBSlbtQC12enQir5teovF66Xvm/MSqN43UYwfqStgUkg36bG00ORxxhR8T6CqRyiHY3G9SRZpxRXd2IAu76gcXximOVEpq/9EiLUc3HnknzmWhjaONURW2gFXoLRH1GroC+TWFDWc7NHmpYnRo/W7RordA7cRqOBIQW/k9jVjHnS8imYQSzTu770CB23KqeoEUxvg134AvGZLUjm5JTsdnCMU3yGQLRZlbc4JCg1dVZ54J4b4072wbtVomZzVcxB5OQlQxpFcq0yliW5UNtJ9N/y8HntiZpqZyJ/MWdcwERmKBtu0EVIaBWnFgWCW64h67PlcxUsHmAqhLPW0s9ijt3kIi8Uo5IXrxjzmnLQ5eVJKR0AlRH+nkgkgfQxO49LP6jCt2OkdPF2dbemYc+YzxqzlnQsASdiBQAQQDyOTyTjMd8lpUcTmLNMdkg3QyFv4d/UQ5oiytEVfJF4zG16bfhB0/PN+SnU0QrIgNUaJ7kcnqf3w8aFBF+UkuGJjtUbmS2plo8nn5xmMxKepaGjuJE01FkzORgZV2FSTQo2Eajfvx1x3h09W1pw1narsL9x07dBeMxmNHoaRrwxnTmW1HzlRt1E+mhYtQQBQuv7jAjwfp8fl5zcu7aEIJvgkrfSv6jjMZh10IyV4EnJUxABQ3rLKKa9yCgw5C8ngYbPA7k5drJPrbqf1xmMxl2U8GRRjHGMxmKCnk4zG8ZjGPOOWd/w2+RX78YzGYDMCtPyiCRjXI3C+5ChgAf0HXrjei51v4aUKZjCet7R6hRvrbHnGYzEPQM9+Gk3xz8kBX4CmgKVmHH9vthQ8dsTFI9kE8kCgDbqDYqu5P3xrGYf1AXoK07SYX06E+WAXZA5BPq5I7kgdL4rknCnkGP8RNxAi3xqV9J2nkgla3Wff/bGYzDJ/FgroJ6VklkizshJXy1Rgi8KSRXqFc+/BHU4h+BMzfnQuiOrqfqFlbKglTfB5/sMbxmD5/RvSVLmC2SANfwpP4ZrlQeoB67eTx05xrGYzGQJ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5" name="4 Imagen" descr="cleopatra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33804" y="1200173"/>
            <a:ext cx="2610196" cy="565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 5: Life and Culture in Egypt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44062"/>
            <a:ext cx="4337538" cy="60139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5.1 The Economy </a:t>
            </a:r>
            <a:endParaRPr lang="es-ES_tradnl" dirty="0" smtClean="0"/>
          </a:p>
          <a:p>
            <a:pPr>
              <a:buNone/>
            </a:pPr>
            <a:r>
              <a:rPr lang="en-US" b="1" dirty="0" smtClean="0"/>
              <a:t>AGRICULTURE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-built </a:t>
            </a:r>
            <a:r>
              <a:rPr lang="en-US" b="1" dirty="0" err="1" smtClean="0"/>
              <a:t>dams+canals</a:t>
            </a:r>
            <a:r>
              <a:rPr lang="en-US" b="1" dirty="0" smtClean="0"/>
              <a:t> w/Nile water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-cereals (for bread + beer)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-flax (clothing)</a:t>
            </a:r>
            <a:endParaRPr lang="es-ES_tradnl" b="1" dirty="0" smtClean="0"/>
          </a:p>
          <a:p>
            <a:pPr>
              <a:buNone/>
            </a:pPr>
            <a:r>
              <a:rPr lang="en-US" dirty="0" smtClean="0"/>
              <a:t>-grapes, onions, lentils, peas</a:t>
            </a:r>
            <a:endParaRPr lang="es-ES_tradnl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LIVESTOCK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-cows, sheep, goats, pigs, ducks, geese, + chickens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-fished from Nile</a:t>
            </a:r>
            <a:endParaRPr lang="es-ES_tradnl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CRAFTWORK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-pottery, metalwork, jewelry+ fabric making</a:t>
            </a:r>
            <a:endParaRPr lang="es-ES_tradnl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TRADE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-w/Mesopotamia, Greece etc.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-sold agricultural produce + craftwork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-bought wood, metals + slaves </a:t>
            </a:r>
            <a:endParaRPr lang="es-ES_tradnl" b="1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</p:txBody>
      </p:sp>
      <p:sp>
        <p:nvSpPr>
          <p:cNvPr id="24578" name="AutoShape 2" descr="data:image/jpeg;base64,/9j/4AAQSkZJRgABAQAAAQABAAD/2wCEAAkGBhQSERUUExMVFBUWGR8aFxgXGSAcGBoiHBsdHxocHBocHCYfHxwjGxocHy8gJCcpLCwsHh4xNTAqNSYrLCkBCQoKDgwOGg8PGiwkHyQpKSwyLSwsLCwsKiwsLCwsLCwpLCwsLCksLCwsLCwsLCwsKSwpLCwsLCwsKSwsLCwsLP/AABEIAMUBAAMBIgACEQEDEQH/xAAcAAACAgMBAQAAAAAAAAAAAAAFBgMEAAECBwj/xABCEAACAQIEBAQEAwcCBQMFAQABAhEDIQAEEjEFIkFRBhNhcTKBkaEjQrEUUmLB0eHwB4IzQ3Ki8RUkkjRTg7LCJf/EABoBAAMBAQEBAAAAAAAAAAAAAAIDBAEABQb/xAApEQACAgICAQQCAgMBAQAAAAAAAQIRAyESMUEEEyJRMmFC8SMzcbEU/9oADAMBAAIRAxEAPwD0pc+9d4otpQLJfT1nYTi2uSimULudVy0wem0bbffEXhuqgohVM76gOkm2CYGOUFHSQpu/IA4/4gpcOyjVWBYCwGq7M2wk/wCQMeFeIfH+dzmoVa2mmT/wqfKljKz1MdycO/8ArzWqD9mX/lcxIE3fYT0+HYe+PLhlX6qReNsY+PkoxQbQWyfizMa1ZqjsqCyTyiBaAZFjB26dJw5N4xo5iitWovOH0Mu+lSjHzV2ghlUfPHn2Q4fUqToUWsZsO+Oas03YB0MdVIO+Ojl8I3N6e48mgwPGOYpU6tClWZab27kKbnST8JMkysXxFluPs2XSiVgCoa0ho1AKFVNIt8QLT6nALXMmeg+2N0Xj6RPeBjCNp1stnMQrKRJPMT1/hE9+uCnC+KOHocxAU6OU3CizRHc3+mF1qhPWTuf5YtZauQQRH5gPUtv64wZXx2em5LxHrpVK71GNQN5VPXff4TPeJvhTfNVXLNLO0zOosVWLgTsNI+QAwEy+Z0KAG7/LpPvgnwrxIuWYVBcnlde6kRJPWRaO+NdMW4sKLlPKzyQrRWAJJJBImGCkH0+KZg9Di5x+nRpZsIXdqdFVdlZi4YsCbSbekdD6XXG4qXpU5P8AwmIWZ1QYsY2EAW98RZ/OebmGdoNxAm0IAFEb4xtHU7s9HyPiiuvllyr5gk+XSQXGtd3OwUKoMemCeW8Yg1VQVWzVdQdQRR5Sk2YswAAAiAL48jXi7U1ebO5g2uB1+ZP6Yn/9T0qKdPXSUxZTLufYbzB3sOgxkZfYSi67PbRxkmkaVOprfq6myyZMEHe8CMW8/WJpKqLc6eY/l0kGdt/XCh4SRqdLmopQpC/xc3S7E3n0t2w2rmFkAzPQdfpOHqMGuhPuSJ86fMZCCQEMgdyAQL9N8T063OTqu3fYQOnr8sRU0JxutUSmpZmCjuf86m2D4RSqjFOTZEmUPmGozl2/LaAsiDA2nFmnTAdnJJJGmDsB6W9Mb04CeJfFS5IIXRiHbTMiB7jft74Gkl0FylYS4nxBhSfQ4DgGJAJETMD0/lhU8P8Aitczka1CJrqjqZIUMW1Sy726kYX+JcTfM5nMClUIFL8Wl1B5VLJfabwe4wq5Lj/lOlRJ1GUqg7EAgqZ6HSb+2EfHwhi5XvsM8O8V1F8ioz63ptUR1aY5dLKTHQOLC1rYUKXHag1mzs0NqeSykVfN5IIA1PcyDJ2iZxUq599TtJ5mJ9Lm+IKaTJm33vjqDgndB7w/4g8nM0q1eXFFSqqsLEkkgEDuzGd5Y4nz3jjMVXzJULT/AGkkPpUTp20kxflAExfm/eOAGgtbti0MkacNUWFN/X6Y6hnmg9lfEdfyqairU5aelQrkQvWL9AAL9QvbFjgfjWrkPMNJUaYB1Alb9TDA3wJV6LKBRMkbyIaBuI7E74qcTsCB3j6XHyGJkvlRTLpF/hPGfMzFSvWpJU1RqUTTFgRAKEQdiSQSSJ6tOZrxJVK0aCsFAB1GJLBgJUzPKNKkWmbyMUOFqQjGx+2K4Yecp9MHXyZkVcUe/wBXjCrmD5TI2tOcrfyyAIkAxJ3jGq/F69OmzU6nnMASEdVhj+7KgFfqcUHotl8o9YJ5zMTUcSFJBuTMfb2HTFPgniOlmVlAUP7jRqH0xFPNlu10i7F6fG401sqeIKz5/QaoTSl0VQbN+Yktf0jaPXCPXrAVGBuNRUzsT2x6hWyqncQY6iPa2Anh7hQorWGaomr5zGSKZa2owRFwpEHluDgsM/dl8mNm/Yh8I2IlTjDIWWoAqadlAmel5nb7YXs5VFR2ZRpUmy9F9Mek/wCoHhal5NKplxFOb7mdVizFuaQREE2GPOf/AE1g+lbzNpEwJknttN+kYujjUH+zyp+sWRV0iuBf0xaQCCfSw/Uz7YiersAAL74vU8sW8sagA5F+2ree0CMEyaTTKWYGkCBJNz/IY1UUqxX8wNz2tsBiTNJpapaBso6kEi/sVFvfBvifBHp+UWWNdKk0GCBLMDYD1Bx1mLSpi6igDud+2OqdPUdU2uD89j/fF2pktKKxNuuk99j87fI4kbh70wgcaQVDAEQYOx+Yk44JuyogJHsNvUfzx3QaCCRfUDe4AH9T0x3WABM3Yxbp0/ljmqpuQLbn0/sMCbxpWQZnM6mmAYmNXc7n6mb47y2YIKySOhO53uff2xWNMx6ScXKWTY2G4ufT3wbpITvwNdfxkXanSSnqo07qjfncXlxcEA30z64cPBtXVWLVWarmHu0GUpC5gn4Rfpvjy/h1N5CoG1OIhJ1Geg63m+PTvC3AKqFFq1UoACRl6RE+9RpksZnrjYs6SjVD2GAWZAi5J2sOv9cA6dV69dahtTVCaSERJmBVM9SJCg7Az1xNXrjM1DSU/g0iPNIPxsP+VbdRu0b2GL2v8W3/ANv/APqMUXYvjSryWTqIMnCR46q0KgFHMM9JiZpsVOhrREiQZ39LYdNN7TbFDjPA6eaotSqrZtjuVPQj2xkloXF7PEzm2oOVUAsKWkEGA12GrrMgkEz0wCapKiTBG9+2xJi3bBHinCKtCuyEElCUM+nW/eZxf8LeE2zTu1RWFNFaTMXi30nEyVuim62xYPrjunt64np0dVIv6hf1Jj5DEGxMdT/PBBx/KjtKzow0i4k7T6Y1madQKrPqIb4SdrdMGeB0tOY8woHWlzMCCw2/MJEiTtPbB3xVQ/8AYKQlOkitroqCQxEwxYMAZM23EDAe5xaS8lePGpQcvoR8jWC1FY7A3j74JcSUbdensP7DAamb3wazepglt1sY7gTfGZV8kD/FknDKc03+lvliP9jlu3Sfl/fGZdytMrME/wA8XwQKFADctVcn3IUfQIfqMB9sZD+A98a8YVaqPlDR8t5NOo8gjSDB0jeSI32nA3IcJ0sppWYmB/nXEaVmzNOtmWjzabUyUA08rwjkiN5CNPvi1RdidIUkn4QDBNrQT1xLki40l5L8D0/saslmaihlqISBYE9R/wCbYlq1QQ0b0xrHpI7HvcYF5PjQNEFTVrVFMeXJDIeurp9cD+N8TrrlqrVQKD1SAoW7BBAYMe5v9cScLexzGng1Onmcu4ZeSoxMdtSqWA+bEY8y4nwlstm/IBLCYAi7khlAJ/i1CewjDt/p5xMfiUCZg+Yo6wQA36D644zyB+N0kK7UvON9ioZR91Bx70PwifO5YJZZJiFxjw06Zz9mVRUqMxUGANRqKLgGwA1EA+mC+R8N083m6VIkaKch1BmRTADC3cwCcXGYt4kEksocCCZjTTExOwvtiD/SHJTnK7/uJA9Nb/0XGdyNdKOvoX/EvDlXMZhUED9pKgSbBRtJ+Xyw5eKqmlOH1RAPlqP/AImi1/vhX4uuupTffza9Z2/2Ff74P+O018PyQ2Kwe1tER9sDfYeSK5RSFOvkteWm1xYx+8wUfULj1bO+B8rU8vzFaVQJIJGrSAAP7Y8+4jUFCgkiyNRUhRM+XTJddQOkHW2F3ifE85nqz1iXYgyFQnTTEwoF4EbT7mcdBrtmvFN0loc/HPgxMrTFSiogkKdRk3UzvaLYseHPCdOpwvMVHQB3R9IGw0zpM97fTAPiXimrX4StKvJbzAmskamC3BPWQDE9Rht4DximOGeRLBlyxIJIh+UzBG1zEG+N1bENNRt/Z5+PD5qcyAWFwemqQPqxP0GJWyBTzLDXUKiwvEcyiPXcjBvwsQvCczWZhqadIm/JcfVycXvCWeGWpJWqxUapuSvMsxtuNvQYFq3sKem1+wVwfwLna8OsUFIjUzcx+QGqPS2GjI8LqZY/stKsamZriWeI8ins1QySSx+FQeuOPFvj80HoGiyuhQtUAgmZAUERK/PGvDPialQypzeZb8bMOdRiWOmwVQNkUYZGK6RvttR5V/Y6ZLha0UWnTsqiB39z3JNyepxqosVh1Ohj78w/rihn/EirpKDUIB1XEggEBR1sd8ZxPiGmpT8sBqlRCtNDsTIJZuyKLk/LfDFJeCWO2F6LrqK2DCCRuRO04X+PeLqFOq1B6wp6dOuZElhIQGD+W5IjoBucFODZby1aSzMXJZ+rG1yP0HQCOmEDimunUc1B5zrUsppEIAJipqDMASTcGOlhhWebUNFnpMUZ5KZX8R5tN6dKlpYW5QSb2IJv0wN4X42elqpsNVN1I9VJBAI9jjXFs6Gpk1WYMxsUXmE9gDYYAcN4fUzDNpHwjU77KoAMTAgEkDE+B+S71WNJV4C1DJU2o5KiQAPLrVahG5gtBJ/2xgXW4IWNeIBp80fQkYu5DOCm6EjUqURSE7czEt77ti/mKi/t2buAGDFe3wgrb2w6TR5cFUnZxks2tPIVgQDqFVSZ/fRNMn0K7euAWZpO2SOYqVGbU4pIGMmBcwTsBBFsHeBcCfP0noUmSmdQdtZgQIG+57x6Yes7/p1lDkqGWes3/t9Ts9NANbXknVMASbA4WtpNsthWO19nn/DOEUE4YXdVarVlgTuigwsHpMffA/hlRSMrr+EXYz0v0+UYceMcHSmFok8oQfIIgIBnqWwo8O4YzVctQkEsyrb+JunpGF4nzd/bHeoqKUV4RFxHKmkxX1Bj3AI+d8cmgXVH6DUAPvFj64IeI3DV6rMObzHt6aiF+wGIGQjK5cfvNWYxvuov98H4Zi7ihi8P5xWr1/MENVNRXWDI1nmIX+Ew0fwxviHhqO5K1FBVWJm45gY1IwIkEiR74Y/9S+F0Vc5nL1UTNU3UPTWAzyRDEbgjvsRipw+sDq0gKOU6RshM6gP4bSO04mm9FeBqS5BDg/E9FRtYHMYLGNXpJi4wQ8QZSnUARxK1AyliLJK8rW25owu1yC1/itHbBV1rPSTyq2nQ6l1IOqJAjVMhfYYkf5WUs1wbhSZYZWrJ8xnFN5JltfKRH8LAH698S5U6+P1/4Mqij0kgn7McdZAK2ZRqlQKtOpVKqT2dv+6SI7CcLHHs7pzvEXVjq00VQrPQKxuNrA49X08mse/s8f1OPll19Ffhmd1cXfMG/wCLUI9hqA/7QPpgp/pK2ijmq52t7cqsx/UYTeEAfiMd1pMxveYYT98EeEVhTyT8zD47AmDyEAEDpMb42M0mZP08mqT+iSjJXJgj/k1XP/5GqkH6KMONSgtbK0vNB8ukq2BjU5nSgI9DqPpHfCRUJerRWmxJWjRTlMXIEjawlz9Tht41W8r8IsCKeygiGMAM3qSR19MansVljpS8ih4ny7HLlpMftDaUja5mIG+2KPh/hFVq60yGVWDO4g6StNSfSQZAxPn0q03FRySHWq9I9ZJnY9ZG/bFrwvxavQ0ZnyxUUOxcSAz67GTq1HaBywIGAS46LXyyRtPwv/AfxXPtWIXYCpZe0A2+gAxNkKtetR0pT1rTSGIFlAU3Y/U4veIeNUMxFZJFYEl5RVYSCBJAGoyd7zg2OMMlGpRphDRbLEm0EHyWLGwvcXBB98cpx5bJv/nmoJfQs5Sgy8MJIhDM2u3OACD2EHEuf4qdPlUVhSB+g3Pyxdbg08MpVWdhrZUAgafjbrMxF8DuEeF6uZfyqceYQWYdFUGJJ7sdvTBtMXx5Nv8AbIqebLmkXCnZRYTAPxNA5r9+mN0s8K1Cnlvw6flzzVC0MGmYsQOn0wyeKfDSZP8AZ6RYs2hmdjaW0mIHRQQAB1wu8H4PWCpmEQtuVtIt1vAgExvvgXaToshxag31/YVz/ipRTYJMowSAbEAgNeLmLWjBLIcbKBarOVNSmQlzKIrErTB6AkSTubYVszwKqWas5XQtSmXMiZquJ5T2g9LYOUvCrZunl1SsKaaRJeYPM5JEfwgb45OuyXJiUU3H7GLgHjQeUbahqYyxvp/Umx+2OOLOtYtUyxo/+406vMlSpAtMKVuPa+KGX8IU/MUCoxy9PUCRYuQxiI2BW84H1UYVjRp1qb0wbaJaod7wvUA3M9MdKSapvQnEskJXDsrpwGotVjWOl1NlkGx2YEflI2OM4PlqdLN+VUQNTd1SRE85GmZ7SLdsGM9wZfJkyKitOuTMMBAuBIDSNt/fFXL8PQraGrBVN+pS4P8AKcSSmk2e5FOUVy7LXiWnSyzKVpU3Bsy6RAIsCMCs9wuiYrIbOt1k3BEdLgjFXj1VqgVrxtp/dM7HAmjmmpkzO8ieoPbp3xsE60zp44PUlY7f6T0tecdQ1lpEsBueZQu/TfD14mdUXSLs9o9Bdz9LfPHh3DOMvQrrXoMEqKbdiOqnuCLEYc8141GampBVtPwTMQNgRuCb/TthsnUNdkzwJ5E30C+KZ0vUqFiIB07+up/+22B3BM15eeovGrQwIB2+Fo++N1kNJgjXMTO8ljLH+WBCVCK8zsRB7bjBQTi6+iXPPnJteSzxSuGJeLtJPzufviOhX1LSDbKpjtzMTf5mZxDmnIQCPn/hxb4dQ5Qe6rPoGJn6b4H+G/I2O8gy+O+D1Dn6rU2Lq+ki7HYAsoIB2iw7AdsMfgTwy1V65qqRTJUqwZleY7WHXqMFaWR1tURY1JUZgxH70A/aRhkyWXK0QJ0KBzMbFu5/pjYJNWwPeko8RM4v4HZXZqNUtGyutj/uU2PrGKvDcw1CqPOptT1CD+ZT25ltuPzacMPHeLhaf4Y3trb4mvfQvX3+km2FTjOQaCC5A2YI0FRYOXbcm56xtgHijLsas80qCtHNUkqPTd1Wo1ViEJUEgxpIJbSZv1wH414Z8mnnK5qLpzA/DUkSTe1nMk2uPWcY3CQEpOXrkvTBY07mQ5ER0GmIxw/B6JM+VmmI7i/1IOBnOGP4g+5N/wBCKtPSCYOpxoKqNuYSCdrqCbTgkKyNR8pZBezEDaSO5vhobgtDfyKwO8kx+sY4TgVKL5erB/iAn5gThbzphe5L6Bng+TxGgGplRNNItfRpEkeumcNPi1dVZxc3NwQBY/uxix4a4PSGZolaHllW+LVMwrG/0xQ42+qq5JaSxJEcovv74oxz5R5Eua2JHGM+EVkP/FVjEiwHOIud7i2LOf4oPKYoZLKCpK7QAIMdbHBWl4bqVnFYUaYp0dfmEkEvqJCyvUyDGBmdytVXR6CsVphfMUCQNRbmPpaMa4asqx5lqDBWbzXnJqWmoFjABJ2IYBmJJG1pjBbMPyuEYklSsqCZBWInbbB7g1WpV85qNKl/xVUWAEGmDGk9zcnuTjdTLhyS6oGYmNMaRp5Rpi0cuEynuvofGTcmhc01P2VUKs+iCFIaDpO1sWPD2VzlR6mZ8t11Qg0DRYdhI5QAMG1oAi8SLiwxt8oCJ7j+2M5m8WDPFzO1WnrRgwpSdRlripaSSIttgl4TzyjKU6TsktSZApI381WFjeYmMVuK5Mfs9Swusz2K3/rhYpZrkmIKww6XQjb1iDg4Pz9MVkx3FRG7PUixqJcqz3iN1c6ehIIN8AAzUqyUmzdVKQUEmY02bYD17d8WqHEWpZakzinzsSC0Go7M0tILSY9RgPxPKVKuYlyYgbACADdQB6435Tm/oL4YoJPwX1z86koPU0MOZnYl3+kBV9BfDb4O8OlEDtId7DliBPvtfATw9wmX2JgHUegHpHvv74aM/nSlIBS4qN/w9O3KOa56RheVpfBAYrl8iv4zzMv5CgKqCzbmWAPN/CdiPnhZr0PLRSQ0L8NRILIRujAkal694PXEa516hck6qrGQT1/h+0YP1KBbKL5kEEfiQIdSx5XG8lSQD/DPbAN1RXFNIG8CqedXC16IArINDRyuROlpneJX6YH+LeG6AvL8BKHvE267Xxf8JcUWm7ZTMsRT1E02iQjT9QDY2wb8a5ZXyi1wAHI1OAZ1GCGHrBQm2CqSlaOU70zzFo3Cxi5wh5r0QFkl1kDeJ5v+2b9MVnfU1uv+W+xw1eEcmiuKldtCrYgGWIN9I63iCbWkdcUoVllGMdjVxz/TV2VatJtWlQdJHNETHZv1x5dnsmyVSDuAJ/T9be+PoSnxpigZkNINcCCzkdIAEA48n8f0ZzLVKVJkR01cyxdTzfUkH3JwU3WzzI09CdxOyj0W3ri7w5lgajAEAXvGmDPaBipxhCSt7abekf3xJRptoJgmD26Gx+4wuVcEVY3/AJGz1PKcQakXRQXYsNWnqSskfKd8ExmKlUhIVyLRc0afq+2po/JOFvh9QF6nNcVCkr10Qov8sM+Wau34aBBAknZEnaSN2wyP4oli3ZDWpqtVtLGpUiXqN+W0BViwm8dht3xvMZJGyFUrAqw1AAi2o1bfMyvyxLTVArFZNNDYnetUIgn5begGOTkj5miTzc9Ufl8xVmmBN9UWb/pXrOOS2E+tkHE+RqQWwZW1AbSrKPpEHGUMv1xHnXLVh+7o1D0LN/YY35wtqIHubn2x5nqP9jESezb5BJ+AEnvH64ypRpg3IAnpjErI52BjuP6jHbdNIFzubHCUCD+KcTOW8uvT0AIxBNQNp5kYD4TN5j3OK1QVK1AuKiq7pqVQpKfDqgkk7jrjPGGVY5N1VGdyVgCWNmBJ27DFPJ8T8uglGpTqGFAWKbTBEBoIgxe89NsVQnKMFxfkoUE8alW0wZlsy1TzGpVqqaaZdtLwCIDaWX4SdTmLdMbylI1WajQqsVNPXVZ1DFwrVDTiNmuogWvgRw3gmYBqmitVlughSNYO0jr0MemDHB/CmbyjCoGVTp0sSfy7/DJ2jD3Jr+RXKEZXxX0HPB9BVylTMJuS83N2UaVi0bR6yMD6y80AEXgLEG1gIgXxc8N5VMtRaavmQ5ZVEkIW/MB69ek4HeIfFDipppEEgSbz7HTE4nb5SdFXp8PBNvyEF4Y2oK4FIb6yyk+wExPqbD1wHfj9FKnKzNRgq7mNSsTuQI5ekjAfNZ7zTNZm1bBZgNpj4R3MwBhgyHhPQ5ZmVVcAimxgiQDDEyJ6WwVKO5DH+i/Wyk5dtnVlYCLzIIBx5xSZjTI2tF/Uf2w58V4/SpUjQyvL5nxsNlAtCnqTG+2EY8pYCSNQA+R/phuKL3YDom1VKra2l5AWSdrRboIGG96+s6mggbAbk2+fTf1wD4TlCWM7Rqjt2A9Thp4VlRVqqukssguBI+G+me1sV6grPKzTeXIoxI8nxutQLaCFlhYrNgBYegM/MnFwcYr1XV9AqOAQoCTbrABAH98NDZWnTbX+z0qQAMtpExuYn9cTPQpUKdWuxI1LzEbAbALG0bfXHnympO6PQx/CKQg1uI8yqKNMFTMBbA9/iuRgjmfFxW3k0oIhrXjr13wsVaskxc7j1/vgvkc3l3A8zLkkRqZKkNburWPsMG0h3L7C3DKWXzKqxpqtdRb1iIYdwdvfAni+YZ6L5YqAVqB6c7qZll9uY/InByjl8qUmk1TlEpJVdJ9YE+4ws+IyxJqAgOonUu1tjbpHTpgY9nKmBs0ZqEgaJvpFoIEEexAwc8OFXZfLGmoNhMMf+kk7+m+AleqKiBxZ9mHr/wCftgpwTILWiW0MYAJ2npq7A7SNjHriuGyL1MKaa8jwtbpUet5n7lWRf36+2FHxlXYqhPQOInvp6Ya+H5GvBp1aq8gtTqqWI/6WuY9QY9sAfGKWTUFtqE3v8P12OByOkSxjb2KlTLq701be8/yHtjjK5cweYfFMTPqL+846zGcSZhgwnciLDc41SgKY7RPfTcH7xOEq2izGPmb4a9CqUq6E1lmlDJInoOhNsF6LOYpginTF9Ii09+7YAVeOGoadao+p4YIAvNDEkRHW8aumBfGMy/KkmmHgaQbnvqY3+mKHJKkTY8cpbGLxD4xSjpSiQXEqkXSn3M7NUv8AIz7Y58DZ4ujUWJNUTVpsdzJl1n35vm2EriyD8MgEXj5Rglw7ioonzBIKfCx6Ef2tHqcBKTTRXDCpY2mOWZrh6unWisEFok7uYFwIuN8VuIFaJUtUI1dWWRI9iCN8DswjZknMU0cayICxKcialMkWkkYH1MtUqEArVkT8Stf7HEuRJzbCx+ng4Lkhlq5mnTVXepyttp6+tpMfPEOboMx8zL8ojdCWDf8AUrTP2ws5enX5kNNxTG0KYHyItiOtRzlBRplTJGkH6GOkjC1B/Y72cUV+I38O4klTlWsocAh1KwdSzOmTA2nEFHiWVrkqRLR8Tyxt2kkD5YS04VnDNQUH1E/iEg838QPtvi/R4LmEqgeSaiteUDSttjbY+mDeP9mY8eKPgL8Q4gctUGoFki3MSI9FBt9MS5zxOSnLDJE9w6HZgIuRsRhczmUqUnJq03VCfiIOkztJIt2vjKtV0UUqVIuJJJVS2oMROkgWg9PXAvGnVjlS6KWcznmVgisKallKG4Iki/Ux7TghxSnV82Ka+Y6gnWR8RmCJGxvtAxo+BqlRvxCtIWKENLjsNIk4YuKMmRATXCROm4Zztc7mfSMHKaVKOzFa7BGR4ES3mVwiukOwLDlj1Ehem5nFHivH9QalS0hGMsw1FmnuzXgQNoxW8R+JPOplKVMUqVi4/Mx/iI3GF1ajFgNievph0Mdvkxc5WqRPXzMaQpvN+0Yl4flSCA0ljfSOn9zjqhl1ZxpUlmso3/3GNz2Awy8I4ZAPcnmv0nae5+2LEkkebmzJ/GL0SZHKmmuoqD3Pb1+W2GfwXl6gFRlUXOnUdhsWA6bkfQ4XAxbSigMA14uSSbAdLHphryeVYItFaghfiIkLJMsSSbmTiXPPVG+mheybiAnUG53PKADvO4noIxB4q40ctQA0h9UgjYAGbwN+2L6cNplrksE6g2JIv8gI+uFvxHxLzWXQGCAMrKw7nt2jriRdnoQErN1abXpagZupG3tB2wTyOV/aFY6HOgCSo6nb54genSkssm9wpufXbDDwLK6pddQRSFgMFvM/MjviiTVHAt+A1VMLSqKN77HsQAbjE4ytSooQo1MFlXUVIuzqsgGQTDbYcRw9KYu5A3+LU1+09MUuIZc1NNNWKl6lMK03H4ikH3EE2wmOR8qCfQpt4ZWgxMl/MIXTETJ0gqe/Y7GIxMvB6mS5zFWhUCsGEhl1DoD6i4++K/FMo7VMz5rhK+W8unTVZ0kLJJAPUkAycWMpxonJLQbR5jPoh2MkO+oR+7cgSbXOKG5IVqaprQzZbjQqUlAIqLsFNnSO19S7bAxgDxl/OZQJIEnTa2w63nABs02v4WpOhhgdwREg9xOC3CcwMw0vKlQbqAZOoDqdsZkdwbZLkxOD10UeOUNNNzABAsdzvtPXAPMHRTUgwTv2iQB/PDZ4zY08to5SC6gHfVcnl2Owwn1KU8trdz7/AGwvBuKYcXoevC2QQKRJ1gEmd/iImflt74HM75mu5IP4TFQehgmTJ9oxFXzjJUZaZOouUsbsZJP0uTiWhTCQPiA/MesySfmb4ZFPch82lFJEPG8uFSmSeY1fhJEwFJJ77kY7/wDS0UtUrvyLTZ0U9Tpt8wTbFTxHSYtSKgkAM0RYhrA/9px3xek9ZKSMhCggN6gsP6DGvbVjIR4xdDRlOO5amiqGqkbm0FjAnfpbpggvi5AAVpWO0EThEqIDtB0mbf2OJsutRRbVAMG1vkcLeGDdgKUqQ35nxFRIPnTJBgKskbdSd8ayHHqRDsNZJaRYavmdhPvhVzbs3Qt7An0OJsrlHVmX4fQkD9cd7UUbyl0Hqvi8CoQ1Nwb3BXr0uDjit4rQaAKTkNuS0/K+2F2plKj1Ss8wHpeL7z1GMzWWYqGhgFPUfMfLG+3F6RnJ1sZq/iZXikPMUm4sLx0F98QZvxUi5ZqtFDU0QGFQw1jABAnrheqZm9OqkSD73/zpjri+TE+YhRVrKQwJiHEXH2OA9lJh+4M2V4w7IlRRSTWJI0kwYmI1DrjzPMcRqVarPWYsxJmekE2A6D0GDdPMuiKyt8JgyeWQb7dxinxLKg1X0ggNfT1BO4npfDccIxbpANt9gzM5qAQsGcSZbLHSggs5HIoEn6Dviqi6lB09Zn7demHLwtlKipOgU6bbuw53UbgEmQvtE4rSo8/PlfUTXCOGvSpFjCs0gRvb4rj8o2tvgxl1PlsxsgWJgDfoP83xnEuJa5c21QAALACyII9pxWzKkUrzrMFR6A2+ZJGObJFXRc8P0Px6VNbaAzk7y39QCL4aOIEBehMSY/ScKXCgqZiDaFMT+a6ggT6g4P5wclgbgwB+adv6Tjz87+VHrenXwM4qXyuSdknzNQZz0EkAwOwsLYSP2+pVYs7DU1yTYY9WrwUbVDKREdNrjHlWcFJaj6bQx5GF97aT1xkNj1or04RzquCIlTPuR3wz8Gy1HytYeRJJDCNPSCOpj1wCy+cSYZR03F/kYweydMKx0keU6gzYhb9Z2OOmwopMN5bh9NQxFQc1wFH0k7nFLibsEkEjSQ0jcRMXFwZjri1RLAfiCOogzIjf++KninOL+zqqggGpf1AVmP3AxOtyCXYu5ysWU6iWYwoLmWhR33IknecVMzwE1UYK6oQjMNRsxWLehJMTi6UCMik/Ct7en9ScFOEUNeWzVUQT5bU6QPeLt/8AIgfLFXJpWDLS0LebarU11Du4VR6mw/QYJeE6bDLEKk6XnzALiNxMWuDix4prwtOko+B1Ez1m/wBycdeEKbnLHS6qrVGEHqet/Y7YCcv8ezskbjQG8ZajTQaWOqpymDE6THTrO+FhiAJFyQT1tMwDPqPvj03iVEu9MMXNOnJsLTyw1rmL4EZrhVAFgpgso5ai9TcXBB3G/rjseWMYpE6xpLsk4Nk//wDRCsxXSXJYGLmm2rf9cNKZXKBtQioQbGJ+hiDhHynFSK1VhBcagLSATy6vkob642nFXTmpVNV7qxsfbtjZRl0U8VLYfzVRamazLxy0qKgTaLA7fPEVTNLTSmpkszarWI0hiB79cLtPjLMa9irPUE32UKDBHbHP7WzVZIJgc3eX/oBjeLDQcyWeFMlqQSrN2V1IdfmLx8ji0fGlNzozFNwv8MMPpZsL9OgwYMWsNmBv7H++NZ6kzVOhiwYDcW7euO4IGh2y/E6DgCjVgbBZ0k+kFf54tPlQyqw5tQkN8S/Mzha4d4KVgHqFh/DaCe99vffDGtehSVaeuSBGmmJPzP8APCJpeGLkqZqnlypHKjz8RIChQO1iT8zjXFOO0svyLT1u3wqAFEbSzdvTfFLj3GPJphaIVajtYuS0D8zGT07RhW4rxkEGKprVTy64gCDfSOgwWOLZn/Tedz1NWI0qWO7ooXTeY7EdL3thaztfUyhb3MAe++LOdSFPci/9ffBjJ5SmVptTp7KDqqQbkXMbAdMXwVIkz5ONP7sC53LuqtpBNNzcgSAwHT32wVr8ONemrmmyaU5yTYmdzF9vy7kkYM5OiXcHT5zgWLE+WnrAsTixW1XdYsSS8QoPUgC2rtvg0tomlnai77FrhPCKVF/MzRLBQT5dhP7oPbvHSMGs1WeqiuGARhPp/wCB3xVyVBKpLVKZYAcski5O7fvEi8e2M4hSerI/K0JpHQASdvpg3ZNz6Xk7yet2BpqGUGKYm0bMzC3X12xbqV1VWHmB2uSRcMRsqn9wd+5GK5NTS4QQp5FCj8oA1xHYde5xLT4ZBAMamlFA/KB8R98CNW0XuC0pAqMzEn8sSCDf/wDY4O0CAJvqJsOwxxwvLE0QQmgGSs2MHbrtGwxR4izIyk2CEOZiDeAN5m+PNm+U2ezjSUEkc+LuLulF0QxAB1D3uPphXzWjMorqdNYQGUxzA7x0nBfOVvMqMFgz7X6fphORizMokEEj5ThmOOv2HPRKgPwAGB9QfTDL4azRUGgxVdZHxLIHQQe87Ta+FvJjX1IYWuYntg5Qzp8tiynWtuxB6T3GCmZBWFOJ+KHy1R1NFRosDUcCR/DAgD0wEzHiOpna6JCqk/CpkCfiJPeAcOHB/En7TqQ0tIAvLAj1Gnpa+OuPAJTkKoCgltKgWgjt74WqTqtm7vYj56sz1WVeYsdItFzeP1+mG7LVRTy4opT8vSFXUbkwwLEkCASZwA8DcL8+s7vqhBqA6SxgT8hglnfDIyvP5hfUSqggSLG+r0nsN8Zkavj9HabAXHs3NRSf3jUN+0n+mDH+no15ZlUglKhkf9SiP0wvfsTZmuVT0BsTyrdpAvBMDB7hfC2os7a9LVN1WQtvQ3wWRfDia5Jsa6lE6SNSgxYb/wA8L3E+E1yZs4J309tgTizSzTJcO31H9MT1OMVAJLz7x/TEyi0DKNsR6tQu1eoYD1KltgBAuB6XxHT4ctRTE6hvtHp7YmyWXOnaed1eL9tLD0I/QYs8KonW0GCvxjpAEyT0NuuLeW7DSpaAIpla1XmYgaVM7yFGrbBbJVXgsoDSZZfzDoPsMUuC5Dz3qXvDP3uwJjf0jDxwnwwGoo4BLGmsqnKDIvLmTjpyrsxSSWwZwjhb5sHQopAGG17j5AXwZyXhJKTAVaoZjsotPymfrhio5R1TnKUrQNH5R/1HFPKJSQxSVqrTeo335t2+QxPKTfQHNs1XyRMBdKL1ZrmOsAdY6nATOeJcnlVNOgBUqjcncEixJO59B9sT+Maxo5dqjMQDyqgsWJ6nckDf6Y8poA+ZJ3Mz9cHgx8lbEylsJ8YzzurMzEsxuSbn27COgxFTsg/l9sd5hpWPYnFLNVy2lFJ+uLF1o17LOZYkqogljBn74auGKgymskFlJQIZiQdyewGFQJBW99pxfyxOnoNRgDVff93BwVknqZqKX2ObcQFGktSEZiLoohdgAT6AdOuBVbi716iqzEsRYCyqNyoAsCf0xwmVdiA9ghvCkE25Vj/I3xvMZQsoRYQKSzMdhIiSeoAG3phlJPRA3KUaf9k/FOIChyuoJAPKDGmbyR3Pbe2JeH5XyafmOGJdZAG5LXnsJt8sDP2alSYfE8nVBF2jq19nJNu2CAqHepcs2ojsWPKoA7RGB/SCcfi5dE3B8uE0kuNWptRBkIv54t8TER7D1xqgJbWCSGkU1USQCedr9YB+Zxj0C50gBUjQL9JuT85n1wZyIekdSUwQeQMOgB6CYgtufTCMs+MSzFBzkq6MzFSs9TUISmu+qyqOgEi7dO5tcYjfINmEuW2kAxNzafTHbUZYVMxUYkXXSSNPoIttv1xI/Fw66KCPPQxH1Fz9YxA2ekk0AsrwvynYMII3vhRXhtT9qcoGKsZWL73I+WPQ6PD3gLUIcseYzcCDsALn54JZHhnliwCAYJZHEJtPs87ThdUqCtEnm5jsQJ3E7/PBDPOtJo80LVgawoLT2JA/rhzqU73rBFJsIgk+hJxWr8Jpu2sM6Od3pkDURtIIMkd4xyy29ndIBcG4rSph48xmMSanwrNyA259gJ9sUuL+JzVoVaKBmaq3NUaAABaAPb+d8Hq3hStVAFTMMVGw0BT7kib+uBOd8KeVDLrJ7q2u/qCMGpxsF1Wy5/py8NXQjcIw9rjFvxnmLjroU2HdiI+wwAydCtTqGpTLhyCLmJE9bQB6xjvjvGvwXUr5lY3DjaT2HoP0xjjc+RiXlBD/AE6yyqa1Y22pDoejOfmYGG+rxFO2o/L9ThD8I8RpLll1hw4ZtREb6rGPbDDR41lNyzz/ABKT+gwGS+TM4LsteeWJC01HeFB+5EYiq8HDCXCjt3+2LC8ey52qDfaCP5Y7TOo5sw952+uE2w4oXuCcFR6lWlMhadKGXlDCHk/SMWvEHDPIyraQqh2CGOus3k9TAiTgZw7iNWm6VKYDsF0lOrCTCgnbeRbfriTOcTrZyZQIoJXQ99MGDqAtqB+mKqt/oBuS0JalqLmwUixNpjp1vhw8MeKmFPTTZTo/5bSF/wBp+Jfa49BiuPDagRKm9+X+WJqnDMvbUoJAvAufaIjBy2dyTVFrMeJVP/1NCsQLkLzAdbn4YjscMHEvE1DL0hohnIBRAbwRILfuj748647lERRoRV1H4TJJtMwTEYE8Go6QTYk3nGrEmrAlQS49xGpmDqqsWJ7bDrAHQYXqCkN6XwarmSIAIGAL1DJIsd8UxWhEnbJ62Z1a/kJxZyeXGksegt6RgaRygRYkEnBehUHksYvEAfLGjE6VsrUK3KXIkmYnoMGsgumuiltAUjXVQSUi/Ke4GAAEU1O/NpA9hglQosV1SFXZhPUGSY9cO40jyMmW3b+xko8YV6mgErTklZu7sbliT1t8hGKVDOtUWmSCadKbMJDHUeg6D1xTo6TpbUY1alEQQI0sD3mcccWzpYhVGhNwotbYx88ZxB93kGVr/tGaqPeAw1NsoMA6Y7QRjVPiH4lSoRIRiqT8LRvPoG/XG8zXUUKK0UXzGBLHpqCmASd9hgfkJY06VSbMdcRJJY44xSuk9tBbIZxyQSRdgdIFyRIUe5LTGG6tRKtoHNGyj+Ym18Ushwxf2z8NtSUlkwI5ioCLHosn3wxnLbwAJ3Ix5nqZ26R7Hp7irfkB8RzAA8umuuqwif3Z3+3XEnCOCLSWWcsx3M2uZgemLtXIqDdgq7sBYt7ntiOpm6Q+FS3uY/XE5Vf0RcRzTU1jLqjMepiBiHIq4T8Vix3Pz9Cf7YylTLtKLt2sq+sn9MFsvw0Ac/Oev7vyH9ccC5KIPrKrGY1EWEfp2x0jsDYKO3Vp9fT2xdGQMzIibWx21FAdzPvH2wJzkvBRZGkFoPeSZ+Q7YWuN5fOCoTSet5bBSvl20mwIgAmLTN99sN71wLAY4Wqx2Axyk4uzlT7EKvnqlMMtVqjMZ5irFiegJI1R0AO/pgUuSrMZNM2Ni1z9Fn9ceq1laOnzMD3/ALYjaqALm/YYb736CTpUeZUMg1JSpJksTMQBOCGX4WCg54JN7f3w4ZvmEFLeu+IqOQpgCbfc/wBsC8rYfFJWA8j4dJmOYfQfc4MUOAtsdG0dJwRpqiDlB+VvvjVTNt29r/2wLkDbPPcxlqyrUCVKRp65QgHUNHwkdbySRO53xa4Inlq0liWbUdyZO52G++D7GmKaQAWI2Ak2J+V8UmoVC3OVop2jU59bWGLOWidS8A5qzkkAAA9Wkx8hjddKeWUMS7VD8MwJ9QOi+uLGaz1LKSVZajjZRufUnYAd8KKZ56zPUqEksfp6R2x0IOW5dGyfE7qVzUdmYyx7/oPTHGUAEz0+18S5ajJNhv2wINTncDqYHrBxVWtALsvpmLOxPePTtgOhJbF/iBhD/m1h98ZlMqABIkxONiCyHia6V9SRiylKUgGJjFXPHzHHZREYv8Ip6mZixCopJHcxYe+GUJyTqLok4RQQ16S1bU1OuoekTsfeAMEc9ljVqVCE0Kx2HwrIlQv1Hri3kMp5dDzxSVpk6WElbaFZpN5MwMXeG8f1LS5GqtSkVAdIQMbKAOwEXw3weQ9vjJWBn4KCwUuBpOkDoDBkz7jHVfKecKShSG0wGm3qP5/PBSrWdqpMUnpzrbSunRBBcnVe0nezY14a4tTpu6VSDTVydaiCBcgifT8uMNpRkn1o3k8stVtDmGpbSdxpH6k7YH0aMh3EjmOmO/WPacSvxdalGr+GF1OCDJnsojfYY6zVNh5SKIjSBaDfYn1v9sBJNKxuF74IdfC9DRRJAPOxIJvYQAT6mJ+eDCUnO5tjWUp6ERFFlUKD7CNsSaGP+fyx4knyk2e3FOMUiHM5KRY4Gnh8H2/w4NDL9z9MaWmo2AnAjVPVFejV0iFUBe1/1xYSqSOgx2RONCljhdo0Qx9sYaI64lCeuOSuOMbOlVBsBiu0CYH0/rjt6U4xKMY5mxSRUqKXAt/THK5A+g/XF8nGgcCbZW/YgLQT88aekvb6m2LJQn1xo0h1xyVBKRQKybCfbbEqZEncx7YuBLY2ojG0Y5WLI40EFJFopEAielsV+MZsBdRRWAEhTMTjMZimD+QCSPOBVNRWdrs3+WxzwUSn+4jG8Zizwb4CdBviws8Jaa7MfyzH1ON4zDELOqH4jSet/ocXa5jTHXGYzHIxlPL3APeSfv8A0w1+HOHqyMNuQv8AOOuMxmCl+Ilq0MOVy6UfLJXWSitzbdJEEH64EHTTTMuqAGo7aQPyCxgett8ZjMFBtumR5YRik0vsIDKq3DnqEDWVA1debSbDa09sCuMcNppSy5IZnd41EwABAHKBfvjMZg30Kilyj/wNZfLJ5NSAQbTfcoTECLD0xW8P8OAzNFSSwDahP8AZgPqBjWMwGb8GFg/2P/p6UEjGmtjMZjxmeuts4icdRjMZgDTeMxmMxxxhxwq3xmMxxxJGNRjMZjTCNlxlMYzGYHyH4LCLiOqMZjMMf4i12crtjZGMxmM8B+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5" name="4 Imagen" descr="irrigation in ancient Egypt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38" y="844062"/>
            <a:ext cx="4947139" cy="3212123"/>
          </a:xfrm>
          <a:prstGeom prst="rect">
            <a:avLst/>
          </a:prstGeom>
        </p:spPr>
      </p:pic>
      <p:pic>
        <p:nvPicPr>
          <p:cNvPr id="6" name="5 Imagen" descr="Ancient Egyptian Trade Rout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38" y="3015895"/>
            <a:ext cx="4806461" cy="38421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gyptian social 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10" y="1257300"/>
            <a:ext cx="5863590" cy="56007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6210" y="222738"/>
            <a:ext cx="5177790" cy="633048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70C0"/>
                </a:solidFill>
              </a:rPr>
              <a:t>5.2 Society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22738"/>
            <a:ext cx="5692140" cy="66352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HIERARCHY</a:t>
            </a:r>
            <a:r>
              <a:rPr lang="en-US" b="1" dirty="0" smtClean="0"/>
              <a:t>: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1. PHARAOH + his family</a:t>
            </a:r>
            <a:endParaRPr lang="es-ES_tradnl" b="1" dirty="0" smtClean="0"/>
          </a:p>
          <a:p>
            <a:pPr>
              <a:buNone/>
            </a:pPr>
            <a:r>
              <a:rPr lang="en-US" dirty="0" smtClean="0"/>
              <a:t>- king/god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-owned all land + people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-held absolute power</a:t>
            </a:r>
            <a:endParaRPr lang="es-ES_tradnl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2. RULING CASTE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-priests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-vizier (head of public of public administration)</a:t>
            </a:r>
            <a:endParaRPr lang="es-ES_tradnl" b="1" dirty="0" smtClean="0"/>
          </a:p>
          <a:p>
            <a:pPr>
              <a:buNone/>
            </a:pPr>
            <a:r>
              <a:rPr lang="en-US" b="1" dirty="0" smtClean="0"/>
              <a:t>-important public servants ex. provincial governors, military commanders, treasurers + scribes</a:t>
            </a:r>
            <a:endParaRPr lang="es-ES_tradnl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3.OTHER</a:t>
            </a:r>
            <a:r>
              <a:rPr lang="en-US" b="1" dirty="0" smtClean="0"/>
              <a:t> FREE PEOPLE</a:t>
            </a:r>
            <a:endParaRPr lang="es-ES_tradnl" b="1" dirty="0" smtClean="0"/>
          </a:p>
          <a:p>
            <a:pPr>
              <a:buNone/>
            </a:pPr>
            <a:r>
              <a:rPr lang="en-US" dirty="0" smtClean="0"/>
              <a:t>-soldiers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-craft workers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-workers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-farmers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-foreigners</a:t>
            </a:r>
            <a:endParaRPr lang="es-ES_tradnl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4. SLAVES</a:t>
            </a:r>
            <a:endParaRPr lang="es-ES_tradnl" b="1" dirty="0" smtClean="0"/>
          </a:p>
          <a:p>
            <a:pPr>
              <a:buNone/>
            </a:pPr>
            <a:r>
              <a:rPr lang="en-US" dirty="0" smtClean="0"/>
              <a:t>-worked in mines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-did domestic chores</a:t>
            </a:r>
            <a:endParaRPr lang="es-ES_tradnl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s-ES_tradnl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558</Words>
  <Application>Microsoft Office PowerPoint</Application>
  <PresentationFormat>Presentación en pantalla 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Part 4: Egypt Natural Environment and History </vt:lpstr>
      <vt:lpstr>4.1 The Natural Environment </vt:lpstr>
      <vt:lpstr>Diapositiva 3</vt:lpstr>
      <vt:lpstr>4.2 The History of Egypt  </vt:lpstr>
      <vt:lpstr>Diapositiva 5</vt:lpstr>
      <vt:lpstr>Diapositiva 6</vt:lpstr>
      <vt:lpstr>Cleopatra (wikipedia)</vt:lpstr>
      <vt:lpstr>Part 5: Life and Culture in Egypt  </vt:lpstr>
      <vt:lpstr>5.2 Society  </vt:lpstr>
      <vt:lpstr>Role of Women: </vt:lpstr>
      <vt:lpstr>5.3 Religion </vt:lpstr>
      <vt:lpstr>5.4 Arts and Sciences </vt:lpstr>
      <vt:lpstr>5.5 Architecture + Art  </vt:lpstr>
      <vt:lpstr>SCULPTURE  </vt:lpstr>
      <vt:lpstr>PAINTING 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4: Egypt: Natural Environment and History</dc:title>
  <dc:creator>Jessica Puritz</dc:creator>
  <cp:lastModifiedBy>Yolanda Serrano</cp:lastModifiedBy>
  <cp:revision>36</cp:revision>
  <dcterms:created xsi:type="dcterms:W3CDTF">2013-09-01T14:46:38Z</dcterms:created>
  <dcterms:modified xsi:type="dcterms:W3CDTF">2014-02-19T14:35:41Z</dcterms:modified>
</cp:coreProperties>
</file>